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329" r:id="rId2"/>
    <p:sldId id="409" r:id="rId3"/>
    <p:sldId id="414" r:id="rId4"/>
    <p:sldId id="417" r:id="rId5"/>
    <p:sldId id="419" r:id="rId6"/>
    <p:sldId id="420" r:id="rId7"/>
    <p:sldId id="421" r:id="rId8"/>
    <p:sldId id="429" r:id="rId9"/>
    <p:sldId id="423" r:id="rId10"/>
    <p:sldId id="424" r:id="rId11"/>
    <p:sldId id="425" r:id="rId12"/>
    <p:sldId id="427" r:id="rId13"/>
    <p:sldId id="430" r:id="rId14"/>
    <p:sldId id="431" r:id="rId15"/>
    <p:sldId id="432" r:id="rId16"/>
    <p:sldId id="433" r:id="rId17"/>
    <p:sldId id="434" r:id="rId18"/>
    <p:sldId id="435" r:id="rId19"/>
    <p:sldId id="436" r:id="rId20"/>
    <p:sldId id="437" r:id="rId21"/>
    <p:sldId id="438" r:id="rId22"/>
  </p:sldIdLst>
  <p:sldSz cx="9144000" cy="6858000" type="screen4x3"/>
  <p:notesSz cx="7102475" cy="10234613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993300"/>
    <a:srgbClr val="CC3300"/>
    <a:srgbClr val="FF0000"/>
    <a:srgbClr val="FFC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2205" autoAdjust="0"/>
    <p:restoredTop sz="94615" autoAdjust="0"/>
  </p:normalViewPr>
  <p:slideViewPr>
    <p:cSldViewPr>
      <p:cViewPr varScale="1">
        <p:scale>
          <a:sx n="116" d="100"/>
          <a:sy n="116" d="100"/>
        </p:scale>
        <p:origin x="-149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150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3250" cy="46053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9066" tIns="49533" rIns="99066" bIns="495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9066" tIns="49533" rIns="99066" bIns="49533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vert="horz" wrap="square" lIns="99066" tIns="49533" rIns="99066" bIns="49533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pPr>
              <a:defRPr/>
            </a:pPr>
            <a:fld id="{57872D27-3B6C-42F9-B7AB-CD30A27D839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D2BDF-492E-418F-BBB8-4B049E04E7A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E53F4-D6BE-43AB-AD7E-04D21D48DB3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E3569-674C-42B1-8B14-F20344A7B30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6AC6E-B73B-4B84-B8F8-9F85F2BDC0B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0B21D-FA28-4E07-B781-4E6CF5B5C43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0CEFBF-08D2-4703-B38B-B4856E840B4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138151-F2F1-4DBF-88F7-A9C078FF8DE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79790-0266-484A-ABBA-77E7A69BBC1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1B5C4-EA4B-4D35-8D8A-CFAE7A70A97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49852-31D4-43A1-A663-B5A9259466B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1E104-25A6-4755-9B33-F0748F41B5A4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49D3D-146A-4F8A-A4AF-D246355FF7C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9094FE-DA7E-4517-8218-BF183999AEF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355A48F4-D811-4D9E-BAC1-235CB7E4F2C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0" y="1905000"/>
            <a:ext cx="914400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indent="20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2800" b="1" dirty="0" smtClean="0">
                <a:solidFill>
                  <a:srgbClr val="CC3300"/>
                </a:solidFill>
              </a:rPr>
              <a:t>Дисциплина: </a:t>
            </a:r>
            <a:br>
              <a:rPr lang="ru-RU" altLang="ru-RU" sz="2800" b="1" dirty="0" smtClean="0">
                <a:solidFill>
                  <a:srgbClr val="CC3300"/>
                </a:solidFill>
              </a:rPr>
            </a:br>
            <a:r>
              <a:rPr lang="ru-RU" altLang="ru-RU" sz="2800" b="1" dirty="0" smtClean="0">
                <a:solidFill>
                  <a:srgbClr val="CC3300"/>
                </a:solidFill>
              </a:rPr>
              <a:t>«Метрология, стандартизация и сертификация»</a:t>
            </a:r>
            <a:endParaRPr lang="ru-RU" altLang="ru-RU" sz="2800" b="1" dirty="0" smtClean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3133725"/>
            <a:ext cx="9144000" cy="200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indent="20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Тема лекции: </a:t>
            </a:r>
          </a:p>
          <a:p>
            <a:pPr algn="ctr" eaLnBrk="1" hangingPunct="1">
              <a:lnSpc>
                <a:spcPct val="90000"/>
              </a:lnSpc>
              <a:defRPr/>
            </a:pPr>
            <a:r>
              <a:rPr lang="ru-RU" altLang="ru-RU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«Предмет, задача и основные термины метрологии» </a:t>
            </a:r>
            <a:endParaRPr lang="en-US" altLang="ru-RU" sz="36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lnSpc>
                <a:spcPct val="90000"/>
              </a:lnSpc>
              <a:defRPr/>
            </a:pPr>
            <a:endParaRPr lang="en-US" altLang="ru-RU" sz="10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lnSpc>
                <a:spcPct val="90000"/>
              </a:lnSpc>
              <a:defRPr/>
            </a:pPr>
            <a:endParaRPr lang="en-US" altLang="ru-RU" sz="10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1" hangingPunct="1">
              <a:lnSpc>
                <a:spcPct val="90000"/>
              </a:lnSpc>
              <a:defRPr/>
            </a:pPr>
            <a:endParaRPr lang="en-US" altLang="ru-RU" sz="10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04800" y="5113338"/>
            <a:ext cx="853440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2550" indent="20638" algn="ctr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altLang="ru-RU" sz="2000" b="1">
                <a:solidFill>
                  <a:srgbClr val="993300"/>
                </a:solidFill>
              </a:rPr>
              <a:t>кандидат технических наук, доцент </a:t>
            </a:r>
          </a:p>
          <a:p>
            <a:pPr marL="82550" indent="20638" algn="ctr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ru-RU" altLang="ru-RU" sz="2000" b="1">
                <a:solidFill>
                  <a:srgbClr val="993300"/>
                </a:solidFill>
              </a:rPr>
              <a:t>Шарипов Ильдар Курбангалиевич</a:t>
            </a:r>
          </a:p>
        </p:txBody>
      </p:sp>
      <p:sp>
        <p:nvSpPr>
          <p:cNvPr id="2053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2913D9-3578-4385-B8B0-0BAF5608DD1B}" type="slidenum">
              <a:rPr lang="ru-RU" altLang="ru-RU" smtClean="0"/>
              <a:pPr/>
              <a:t>1</a:t>
            </a:fld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266700" y="1635125"/>
            <a:ext cx="8610600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0638"/>
            <a:r>
              <a:rPr lang="ru-RU" altLang="ru-RU" sz="2000">
                <a:solidFill>
                  <a:srgbClr val="0000FF"/>
                </a:solidFill>
              </a:rPr>
              <a:t>Согласно ГОСТ 16263-70 «ГСП Метрология. Термины и определения: </a:t>
            </a:r>
          </a:p>
          <a:p>
            <a:pPr indent="20638"/>
            <a:endParaRPr lang="ru-RU" altLang="ru-RU" sz="2000" b="1" i="1">
              <a:solidFill>
                <a:srgbClr val="0000FF"/>
              </a:solidFill>
            </a:endParaRPr>
          </a:p>
          <a:p>
            <a:pPr indent="20638">
              <a:spcAft>
                <a:spcPts val="600"/>
              </a:spcAft>
            </a:pPr>
            <a:r>
              <a:rPr lang="ru-RU" altLang="ru-RU" sz="2400" b="1" i="1">
                <a:solidFill>
                  <a:srgbClr val="0000FF"/>
                </a:solidFill>
              </a:rPr>
              <a:t>Измерение</a:t>
            </a:r>
            <a:r>
              <a:rPr lang="ru-RU" altLang="ru-RU" sz="2400" i="1">
                <a:solidFill>
                  <a:srgbClr val="0000FF"/>
                </a:solidFill>
              </a:rPr>
              <a:t> </a:t>
            </a:r>
            <a:r>
              <a:rPr lang="ru-RU" altLang="ru-RU" sz="2400">
                <a:solidFill>
                  <a:srgbClr val="0000FF"/>
                </a:solidFill>
              </a:rPr>
              <a:t>— это нахождение значения физической вели­чины (ФВ) опытным путем с помощью специальных технических средств.</a:t>
            </a:r>
          </a:p>
          <a:p>
            <a:pPr indent="20638">
              <a:spcAft>
                <a:spcPts val="600"/>
              </a:spcAft>
            </a:pPr>
            <a:r>
              <a:rPr lang="ru-RU" altLang="ru-RU" sz="2400" b="1" i="1">
                <a:solidFill>
                  <a:srgbClr val="0000FF"/>
                </a:solidFill>
              </a:rPr>
              <a:t>Результат измерения</a:t>
            </a:r>
            <a:r>
              <a:rPr lang="ru-RU" altLang="ru-RU" sz="2400">
                <a:solidFill>
                  <a:srgbClr val="0000FF"/>
                </a:solidFill>
              </a:rPr>
              <a:t> – это получение в процессе измерения значения величины.</a:t>
            </a:r>
          </a:p>
          <a:p>
            <a:pPr indent="20638">
              <a:spcAft>
                <a:spcPts val="600"/>
              </a:spcAft>
            </a:pPr>
            <a:r>
              <a:rPr lang="ru-RU" altLang="ru-RU" sz="2400" b="1" i="1">
                <a:solidFill>
                  <a:srgbClr val="0000FF"/>
                </a:solidFill>
              </a:rPr>
              <a:t>Средство измерения (СИ) - </a:t>
            </a:r>
            <a:r>
              <a:rPr lang="ru-RU" altLang="ru-RU" sz="2400">
                <a:solidFill>
                  <a:srgbClr val="0000FF"/>
                </a:solidFill>
              </a:rPr>
              <a:t>специальное техническое средство, хранящее единицу величины, для  сопоставления измеряемой величи­ны с ее единицей. </a:t>
            </a:r>
          </a:p>
          <a:p>
            <a:pPr indent="20638">
              <a:spcAft>
                <a:spcPts val="600"/>
              </a:spcAft>
            </a:pPr>
            <a:r>
              <a:rPr lang="ru-RU" altLang="ru-RU" sz="2400" b="1" i="1">
                <a:solidFill>
                  <a:srgbClr val="0000FF"/>
                </a:solidFill>
              </a:rPr>
              <a:t>Мера  - </a:t>
            </a:r>
            <a:r>
              <a:rPr lang="ru-RU" altLang="ru-RU" sz="2400">
                <a:solidFill>
                  <a:srgbClr val="0000FF"/>
                </a:solidFill>
              </a:rPr>
              <a:t>это средство измерения, предназначенное для воспроизведения физической величины заданного размера: гири, концевые меры длины.</a:t>
            </a:r>
            <a:endParaRPr lang="ru-RU" altLang="ru-RU" sz="2000">
              <a:solidFill>
                <a:srgbClr val="0000FF"/>
              </a:solidFill>
            </a:endParaRPr>
          </a:p>
        </p:txBody>
      </p:sp>
      <p:sp>
        <p:nvSpPr>
          <p:cNvPr id="14339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DA482E4-5FEF-44FD-9BE2-F32B0FCDA8B8}" type="slidenum">
              <a:rPr lang="ru-RU" altLang="ru-RU" smtClean="0"/>
              <a:pPr/>
              <a:t>10</a:t>
            </a:fld>
            <a:endParaRPr lang="ru-RU" altLang="ru-RU" smtClean="0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1214438"/>
            <a:ext cx="9144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altLang="ru-RU" sz="2400" b="1" i="1">
                <a:solidFill>
                  <a:srgbClr val="CC3300"/>
                </a:solidFill>
              </a:rPr>
              <a:t>3.Основные понятия и термины метрологии</a:t>
            </a:r>
            <a:endParaRPr lang="ru-RU" altLang="ru-RU" sz="240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228600" y="1981200"/>
            <a:ext cx="861060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0638">
              <a:spcAft>
                <a:spcPts val="1200"/>
              </a:spcAft>
            </a:pPr>
            <a:r>
              <a:rPr lang="ru-RU" altLang="ru-RU" sz="2400" b="1" i="1">
                <a:solidFill>
                  <a:srgbClr val="0000FF"/>
                </a:solidFill>
              </a:rPr>
              <a:t>Средство измерения (СИ) - </a:t>
            </a:r>
            <a:r>
              <a:rPr lang="ru-RU" altLang="ru-RU" sz="2400">
                <a:solidFill>
                  <a:srgbClr val="0000FF"/>
                </a:solidFill>
              </a:rPr>
              <a:t>специальное техническое средство, хранящее единицу величины, для  сопоставления измеряемой величи­ны с ее единицей. </a:t>
            </a:r>
          </a:p>
          <a:p>
            <a:pPr indent="20638">
              <a:spcAft>
                <a:spcPts val="1200"/>
              </a:spcAft>
            </a:pPr>
            <a:r>
              <a:rPr lang="ru-RU" altLang="ru-RU" sz="2400" b="1" i="1">
                <a:solidFill>
                  <a:srgbClr val="0000FF"/>
                </a:solidFill>
              </a:rPr>
              <a:t>Мера  - </a:t>
            </a:r>
            <a:r>
              <a:rPr lang="ru-RU" altLang="ru-RU" sz="2400">
                <a:solidFill>
                  <a:srgbClr val="0000FF"/>
                </a:solidFill>
              </a:rPr>
              <a:t>это средство измерения, предназначенное для воспроизведения физической величины заданного размера: гири, концевые меры длины. </a:t>
            </a:r>
          </a:p>
          <a:p>
            <a:pPr indent="20638">
              <a:spcAft>
                <a:spcPts val="1200"/>
              </a:spcAft>
            </a:pPr>
            <a:r>
              <a:rPr lang="ru-RU" altLang="ru-RU" sz="2400" b="1" i="1">
                <a:solidFill>
                  <a:srgbClr val="0000FF"/>
                </a:solidFill>
              </a:rPr>
              <a:t>Погрешность</a:t>
            </a:r>
            <a:r>
              <a:rPr lang="ru-RU" altLang="ru-RU" sz="2400">
                <a:solidFill>
                  <a:srgbClr val="0000FF"/>
                </a:solidFill>
              </a:rPr>
              <a:t> - это разность между показаниями СИ (результатом измерений) (х) и истинным (действительным) значением измеряе­мой физической величины (Д). </a:t>
            </a:r>
          </a:p>
        </p:txBody>
      </p:sp>
      <p:sp>
        <p:nvSpPr>
          <p:cNvPr id="15363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404BAE9-CB2E-429B-A564-40A7FF247E6A}" type="slidenum">
              <a:rPr lang="ru-RU" altLang="ru-RU" smtClean="0"/>
              <a:pPr/>
              <a:t>11</a:t>
            </a:fld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1295400"/>
            <a:ext cx="9144000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indent="2063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Закон “Об обеспечении единства измерений”</a:t>
            </a:r>
          </a:p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ru-RU" altLang="ru-RU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152400" y="1905000"/>
            <a:ext cx="85344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0638"/>
            <a:r>
              <a:rPr lang="ru-RU" altLang="ru-RU" i="1" u="sng">
                <a:solidFill>
                  <a:srgbClr val="0000FF"/>
                </a:solidFill>
              </a:rPr>
              <a:t>Цели Закона</a:t>
            </a:r>
            <a:r>
              <a:rPr lang="ru-RU" altLang="ru-RU">
                <a:solidFill>
                  <a:srgbClr val="0000FF"/>
                </a:solidFill>
              </a:rPr>
              <a:t> состоят в следующем:</a:t>
            </a:r>
          </a:p>
          <a:p>
            <a:pPr indent="20638"/>
            <a:endParaRPr lang="ru-RU" altLang="ru-RU">
              <a:solidFill>
                <a:srgbClr val="0000FF"/>
              </a:solidFill>
            </a:endParaRPr>
          </a:p>
          <a:p>
            <a:pPr indent="20638">
              <a:buFontTx/>
              <a:buChar char="•"/>
            </a:pPr>
            <a:r>
              <a:rPr lang="ru-RU" altLang="ru-RU" i="1">
                <a:solidFill>
                  <a:srgbClr val="0000FF"/>
                </a:solidFill>
              </a:rPr>
              <a:t>защита граждан и экономики</a:t>
            </a:r>
            <a:r>
              <a:rPr lang="ru-RU" altLang="ru-RU">
                <a:solidFill>
                  <a:srgbClr val="0000FF"/>
                </a:solidFill>
              </a:rPr>
              <a:t> Российской Федерации от отрицательных последствий недостоверных результа­тов измерений;</a:t>
            </a:r>
          </a:p>
          <a:p>
            <a:pPr indent="20638">
              <a:buFontTx/>
              <a:buChar char="•"/>
            </a:pPr>
            <a:r>
              <a:rPr lang="ru-RU" altLang="ru-RU">
                <a:solidFill>
                  <a:srgbClr val="0000FF"/>
                </a:solidFill>
              </a:rPr>
              <a:t>·содействие </a:t>
            </a:r>
            <a:r>
              <a:rPr lang="ru-RU" altLang="ru-RU" i="1">
                <a:solidFill>
                  <a:srgbClr val="0000FF"/>
                </a:solidFill>
              </a:rPr>
              <a:t>прогрессу</a:t>
            </a:r>
            <a:r>
              <a:rPr lang="ru-RU" altLang="ru-RU">
                <a:solidFill>
                  <a:srgbClr val="0000FF"/>
                </a:solidFill>
              </a:rPr>
              <a:t> на основе применения государственных эталонов единиц величин и использования результатов измере­ний гарантированной точности;</a:t>
            </a:r>
          </a:p>
          <a:p>
            <a:pPr indent="20638">
              <a:buFontTx/>
              <a:buChar char="•"/>
            </a:pPr>
            <a:r>
              <a:rPr lang="ru-RU" altLang="ru-RU">
                <a:solidFill>
                  <a:srgbClr val="0000FF"/>
                </a:solidFill>
              </a:rPr>
              <a:t>·создание благоприятных условий для развития </a:t>
            </a:r>
            <a:r>
              <a:rPr lang="ru-RU" altLang="ru-RU" i="1">
                <a:solidFill>
                  <a:srgbClr val="0000FF"/>
                </a:solidFill>
              </a:rPr>
              <a:t>международных связей</a:t>
            </a:r>
            <a:r>
              <a:rPr lang="ru-RU" altLang="ru-RU">
                <a:solidFill>
                  <a:srgbClr val="0000FF"/>
                </a:solidFill>
              </a:rPr>
              <a:t>;</a:t>
            </a:r>
          </a:p>
          <a:p>
            <a:pPr indent="20638">
              <a:buFontTx/>
              <a:buChar char="•"/>
            </a:pPr>
            <a:r>
              <a:rPr lang="ru-RU" altLang="ru-RU" i="1">
                <a:solidFill>
                  <a:srgbClr val="0000FF"/>
                </a:solidFill>
              </a:rPr>
              <a:t>регулирование    отношений</a:t>
            </a:r>
            <a:r>
              <a:rPr lang="ru-RU" altLang="ru-RU">
                <a:solidFill>
                  <a:srgbClr val="0000FF"/>
                </a:solidFill>
              </a:rPr>
              <a:t>    государственных    органов управления Российской Федерации с юридическими и физическими лицами по вопросам изготовления, выпуска, эксплуатации, ремонта, продажи и импорта </a:t>
            </a:r>
            <a:r>
              <a:rPr lang="ru-RU" altLang="ru-RU" i="1">
                <a:solidFill>
                  <a:srgbClr val="0000FF"/>
                </a:solidFill>
              </a:rPr>
              <a:t>средств измерений.</a:t>
            </a:r>
            <a:endParaRPr lang="ru-RU" altLang="ru-RU">
              <a:solidFill>
                <a:srgbClr val="0000FF"/>
              </a:solidFill>
            </a:endParaRPr>
          </a:p>
        </p:txBody>
      </p:sp>
      <p:sp>
        <p:nvSpPr>
          <p:cNvPr id="17412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81F4D2F-E5C8-49F5-BEC3-7BF660B3401C}" type="slidenum">
              <a:rPr lang="ru-RU" altLang="ru-RU" smtClean="0"/>
              <a:pPr/>
              <a:t>12</a:t>
            </a:fld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BE5721-6D50-4C42-AF31-B9AB9B126612}" type="slidenum">
              <a:rPr lang="ru-RU" altLang="ru-RU" smtClean="0"/>
              <a:pPr/>
              <a:t>13</a:t>
            </a:fld>
            <a:endParaRPr lang="ru-RU" altLang="ru-RU" smtClean="0"/>
          </a:p>
        </p:txBody>
      </p:sp>
      <p:sp>
        <p:nvSpPr>
          <p:cNvPr id="18435" name="TextBox 2"/>
          <p:cNvSpPr txBox="1">
            <a:spLocks noChangeArrowheads="1"/>
          </p:cNvSpPr>
          <p:nvPr/>
        </p:nvSpPr>
        <p:spPr bwMode="auto">
          <a:xfrm>
            <a:off x="457200" y="1371600"/>
            <a:ext cx="83820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i="1" u="sng"/>
              <a:t>Цели Закона</a:t>
            </a:r>
            <a:r>
              <a:rPr lang="ru-RU" sz="2000"/>
              <a:t> состоят в следующем:</a:t>
            </a:r>
          </a:p>
          <a:p>
            <a:r>
              <a:rPr lang="ru-RU" sz="2000" i="1"/>
              <a:t>·защита граждан и экономики</a:t>
            </a:r>
            <a:r>
              <a:rPr lang="ru-RU" sz="2000"/>
              <a:t> Российской Федерации от отрицательных последствий недостоверных результатов измерений;</a:t>
            </a:r>
          </a:p>
          <a:p>
            <a:r>
              <a:rPr lang="ru-RU" sz="2000"/>
              <a:t>·содействие </a:t>
            </a:r>
            <a:r>
              <a:rPr lang="ru-RU" sz="2000" i="1"/>
              <a:t>прогрессу</a:t>
            </a:r>
            <a:r>
              <a:rPr lang="ru-RU" sz="2000"/>
              <a:t> на основе применения государственных эталонов единиц величин и использования результатов измерений гарантированной точности;</a:t>
            </a:r>
          </a:p>
          <a:p>
            <a:r>
              <a:rPr lang="ru-RU" sz="2000"/>
              <a:t>·создание благоприятных условий для развития </a:t>
            </a:r>
            <a:r>
              <a:rPr lang="ru-RU" sz="2000" i="1"/>
              <a:t>международных связей</a:t>
            </a:r>
            <a:r>
              <a:rPr lang="ru-RU" sz="2000"/>
              <a:t>;</a:t>
            </a:r>
          </a:p>
          <a:p>
            <a:r>
              <a:rPr lang="ru-RU" sz="2000"/>
              <a:t>·</a:t>
            </a:r>
            <a:r>
              <a:rPr lang="ru-RU" sz="2000" i="1"/>
              <a:t>регулирование    отношений</a:t>
            </a:r>
            <a:r>
              <a:rPr lang="ru-RU" sz="2000"/>
              <a:t>    государственных    органов управления Российской Федерации с юридическими и физическими лицами по вопросам изготовления, выпуска, эксплуатации, ремонта, продажи и импорта </a:t>
            </a:r>
            <a:r>
              <a:rPr lang="ru-RU" sz="2000" i="1"/>
              <a:t>средств</a:t>
            </a:r>
            <a:br>
              <a:rPr lang="ru-RU" sz="2000" i="1"/>
            </a:br>
            <a:r>
              <a:rPr lang="ru-RU" sz="2000" i="1"/>
              <a:t>измерений.</a:t>
            </a:r>
            <a:endParaRPr lang="ru-RU" sz="2000"/>
          </a:p>
          <a:p>
            <a:endParaRPr lang="ru-RU" sz="2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7EC0884-E6B4-4E96-99FD-8547A4AC55A3}" type="slidenum">
              <a:rPr lang="ru-RU" altLang="ru-RU" smtClean="0"/>
              <a:pPr/>
              <a:t>14</a:t>
            </a:fld>
            <a:endParaRPr lang="ru-RU" altLang="ru-RU" smtClean="0"/>
          </a:p>
        </p:txBody>
      </p:sp>
      <p:sp>
        <p:nvSpPr>
          <p:cNvPr id="19459" name="TextBox 4"/>
          <p:cNvSpPr txBox="1">
            <a:spLocks noChangeArrowheads="1"/>
          </p:cNvSpPr>
          <p:nvPr/>
        </p:nvSpPr>
        <p:spPr bwMode="auto">
          <a:xfrm>
            <a:off x="457200" y="1295400"/>
            <a:ext cx="8382000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i="1" u="sng"/>
              <a:t>основные сферы приложения Закона</a:t>
            </a:r>
            <a:r>
              <a:rPr lang="ru-RU" sz="2000"/>
              <a:t> — торговля, здравоохранение, защита окружающей среды, внешнеэкономическая деятельность.</a:t>
            </a:r>
          </a:p>
          <a:p>
            <a:r>
              <a:rPr lang="ru-RU" sz="2000"/>
              <a:t> </a:t>
            </a:r>
          </a:p>
          <a:p>
            <a:r>
              <a:rPr lang="ru-RU" sz="2000"/>
              <a:t>Задача обеспечения единства измерений возлагается на </a:t>
            </a:r>
            <a:r>
              <a:rPr lang="ru-RU" sz="2000" i="1"/>
              <a:t>Государственную метрологическую службу. </a:t>
            </a:r>
            <a:r>
              <a:rPr lang="ru-RU" sz="2000"/>
              <a:t>Закон определяет межотраслевой и подведомственный характер ее деятельности.</a:t>
            </a:r>
          </a:p>
          <a:p>
            <a:endParaRPr lang="ru-RU" sz="2000"/>
          </a:p>
          <a:p>
            <a:r>
              <a:rPr lang="ru-RU" sz="2000" i="1" u="sng"/>
              <a:t>Межотраслевой характер</a:t>
            </a:r>
            <a:r>
              <a:rPr lang="ru-RU" sz="2000" i="1"/>
              <a:t> </a:t>
            </a:r>
            <a:r>
              <a:rPr lang="ru-RU" sz="2000"/>
              <a:t>деятельности означает право­вое положение Государственной метрологической службы, анало­гичное другим контрольно-надзорным органам государственного управления (Госатомнадзор, Госэнергонадзор и др.).</a:t>
            </a:r>
          </a:p>
          <a:p>
            <a:endParaRPr lang="ru-RU" sz="2000" i="1" u="sng"/>
          </a:p>
          <a:p>
            <a:r>
              <a:rPr lang="ru-RU" sz="2000" i="1" u="sng"/>
              <a:t>Подведомственный характер</a:t>
            </a:r>
            <a:r>
              <a:rPr lang="ru-RU" sz="2000"/>
              <a:t> ее деятельности означает подчиненность по вертикали одному ведомству — Госстандарту России, в рамках которого она существует обособленно и автономно.</a:t>
            </a:r>
          </a:p>
          <a:p>
            <a:endParaRPr lang="ru-RU" sz="20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D9D5F7-E590-4197-928C-E744AFFABD4C}" type="slidenum">
              <a:rPr lang="ru-RU" altLang="ru-RU" smtClean="0"/>
              <a:pPr/>
              <a:t>15</a:t>
            </a:fld>
            <a:endParaRPr lang="ru-RU" altLang="ru-RU" smtClean="0"/>
          </a:p>
        </p:txBody>
      </p:sp>
      <p:sp>
        <p:nvSpPr>
          <p:cNvPr id="20483" name="TextBox 2"/>
          <p:cNvSpPr txBox="1">
            <a:spLocks noChangeArrowheads="1"/>
          </p:cNvSpPr>
          <p:nvPr/>
        </p:nvSpPr>
        <p:spPr bwMode="auto">
          <a:xfrm>
            <a:off x="304800" y="1447800"/>
            <a:ext cx="8610600" cy="34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/>
              <a:t>Во исполнение принятого Закона Правительство РФ в 1994 г. </a:t>
            </a:r>
            <a:r>
              <a:rPr lang="ru-RU" sz="2000" i="1" u="sng"/>
              <a:t>утвердило рад документов: </a:t>
            </a:r>
          </a:p>
          <a:p>
            <a:endParaRPr lang="ru-RU" sz="2000"/>
          </a:p>
          <a:p>
            <a:r>
              <a:rPr lang="ru-RU" sz="2000"/>
              <a:t>·"Положение о государственных научно-метрологических центрах",</a:t>
            </a:r>
          </a:p>
          <a:p>
            <a:r>
              <a:rPr lang="ru-RU" sz="2000"/>
              <a:t>·"Порядок утверждения положений о метрологических службах федеральных органов исполнительной власти и юридических лиц",</a:t>
            </a:r>
          </a:p>
          <a:p>
            <a:r>
              <a:rPr lang="ru-RU" sz="2000"/>
              <a:t>·"Порядок аккредитации метрологических служб юридических лиц на право поверки средств измерений",</a:t>
            </a:r>
          </a:p>
          <a:p>
            <a:r>
              <a:rPr lang="ru-RU" sz="2000"/>
              <a:t>Эти документы вместе с указанным Законом являются основными правовыми актами по метрологии в России.</a:t>
            </a:r>
          </a:p>
          <a:p>
            <a:endParaRPr lang="ru-RU" sz="20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0" y="3276600"/>
            <a:ext cx="91440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0638" algn="ctr" eaLnBrk="1" hangingPunct="1">
              <a:lnSpc>
                <a:spcPct val="90000"/>
              </a:lnSpc>
            </a:pPr>
            <a:r>
              <a:rPr lang="ru-RU" altLang="ru-RU" sz="3200" b="1" i="1">
                <a:solidFill>
                  <a:srgbClr val="993300"/>
                </a:solidFill>
              </a:rPr>
              <a:t>Классификация погрешностей</a:t>
            </a:r>
            <a:endParaRPr lang="ru-RU" altLang="ru-RU" sz="3200" b="1">
              <a:solidFill>
                <a:srgbClr val="993300"/>
              </a:solidFill>
            </a:endParaRPr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ru-RU" altLang="ru-RU" b="1" i="1">
              <a:solidFill>
                <a:srgbClr val="0000FF"/>
              </a:solidFill>
            </a:endParaRPr>
          </a:p>
        </p:txBody>
      </p:sp>
      <p:sp>
        <p:nvSpPr>
          <p:cNvPr id="16388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DCB009B-CCE2-499A-93A3-E54E5CA5278C}" type="slidenum">
              <a:rPr lang="ru-RU" altLang="ru-RU" smtClean="0"/>
              <a:pPr/>
              <a:t>16</a:t>
            </a:fld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ru-RU" altLang="ru-RU" b="1" i="1">
              <a:solidFill>
                <a:srgbClr val="0000FF"/>
              </a:solidFill>
            </a:endParaRPr>
          </a:p>
        </p:txBody>
      </p:sp>
      <p:sp>
        <p:nvSpPr>
          <p:cNvPr id="103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3DF086-BBAD-4635-8DC8-F315BD4310A5}" type="slidenum">
              <a:rPr lang="ru-RU" altLang="ru-RU" smtClean="0"/>
              <a:pPr/>
              <a:t>17</a:t>
            </a:fld>
            <a:endParaRPr lang="ru-RU" altLang="ru-RU" smtClean="0"/>
          </a:p>
        </p:txBody>
      </p:sp>
      <p:sp>
        <p:nvSpPr>
          <p:cNvPr id="1031" name="Rectangle 4"/>
          <p:cNvSpPr>
            <a:spLocks noChangeArrowheads="1"/>
          </p:cNvSpPr>
          <p:nvPr/>
        </p:nvSpPr>
        <p:spPr bwMode="auto">
          <a:xfrm>
            <a:off x="228600" y="1295400"/>
            <a:ext cx="8763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0638" algn="just"/>
            <a:r>
              <a:rPr lang="ru-RU" altLang="ru-RU" sz="2400" b="1" i="1">
                <a:solidFill>
                  <a:srgbClr val="993300"/>
                </a:solidFill>
              </a:rPr>
              <a:t>Погрешность прибора</a:t>
            </a:r>
            <a:r>
              <a:rPr lang="ru-RU" altLang="ru-RU" sz="2400">
                <a:solidFill>
                  <a:srgbClr val="993300"/>
                </a:solidFill>
              </a:rPr>
              <a:t> – это степень расхождения показаний прибора и действительного значения измеряемой величины. </a:t>
            </a:r>
          </a:p>
        </p:txBody>
      </p:sp>
      <p:sp>
        <p:nvSpPr>
          <p:cNvPr id="1032" name="Прямоугольник 6"/>
          <p:cNvSpPr>
            <a:spLocks noChangeArrowheads="1"/>
          </p:cNvSpPr>
          <p:nvPr/>
        </p:nvSpPr>
        <p:spPr bwMode="auto">
          <a:xfrm>
            <a:off x="685800" y="2495550"/>
            <a:ext cx="79248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40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altLang="ru-RU" sz="2400" u="sng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По форме представления</a:t>
            </a:r>
            <a:r>
              <a:rPr lang="ru-RU" altLang="ru-RU" sz="240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 погрешности бывают</a:t>
            </a:r>
          </a:p>
          <a:p>
            <a:pPr>
              <a:buFontTx/>
              <a:buChar char="-"/>
            </a:pPr>
            <a:r>
              <a:rPr lang="ru-RU" altLang="ru-RU" sz="2400">
                <a:solidFill>
                  <a:srgbClr val="993300"/>
                </a:solidFill>
              </a:rPr>
              <a:t>Абсолютная;</a:t>
            </a:r>
          </a:p>
          <a:p>
            <a:pPr>
              <a:buFontTx/>
              <a:buChar char="-"/>
            </a:pPr>
            <a:r>
              <a:rPr lang="ru-RU" altLang="ru-RU" sz="2400">
                <a:solidFill>
                  <a:srgbClr val="993300"/>
                </a:solidFill>
              </a:rPr>
              <a:t>Относительная;</a:t>
            </a:r>
          </a:p>
          <a:p>
            <a:pPr>
              <a:buFontTx/>
              <a:buChar char="-"/>
            </a:pPr>
            <a:r>
              <a:rPr lang="ru-RU" altLang="ru-RU" sz="2400">
                <a:solidFill>
                  <a:srgbClr val="993300"/>
                </a:solidFill>
              </a:rPr>
              <a:t>Приведенная.</a:t>
            </a:r>
          </a:p>
        </p:txBody>
      </p:sp>
      <p:sp>
        <p:nvSpPr>
          <p:cNvPr id="1033" name="Прямоугольник 13"/>
          <p:cNvSpPr>
            <a:spLocks noChangeArrowheads="1"/>
          </p:cNvSpPr>
          <p:nvPr/>
        </p:nvSpPr>
        <p:spPr bwMode="auto">
          <a:xfrm>
            <a:off x="152400" y="4535488"/>
            <a:ext cx="83820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 i="1">
                <a:solidFill>
                  <a:srgbClr val="993300"/>
                </a:solidFill>
                <a:cs typeface="Times New Roman" pitchFamily="18" charset="0"/>
              </a:rPr>
              <a:t>Абсолютная погрешность </a:t>
            </a:r>
            <a:r>
              <a:rPr lang="ru-RU" altLang="ru-RU">
                <a:solidFill>
                  <a:srgbClr val="993300"/>
                </a:solidFill>
                <a:cs typeface="Times New Roman" pitchFamily="18" charset="0"/>
              </a:rPr>
              <a:t>-</a:t>
            </a:r>
            <a:r>
              <a:rPr lang="ru-RU" altLang="ru-RU" b="1" i="1">
                <a:solidFill>
                  <a:srgbClr val="993300"/>
                </a:solidFill>
                <a:cs typeface="Times New Roman" pitchFamily="18" charset="0"/>
              </a:rPr>
              <a:t> </a:t>
            </a:r>
            <a:r>
              <a:rPr lang="ru-RU" altLang="ru-RU">
                <a:solidFill>
                  <a:srgbClr val="993300"/>
                </a:solidFill>
                <a:cs typeface="Times New Roman" pitchFamily="18" charset="0"/>
              </a:rPr>
              <a:t>это разница между результатом измерения </a:t>
            </a:r>
          </a:p>
          <a:p>
            <a:r>
              <a:rPr lang="ru-RU" altLang="ru-RU">
                <a:solidFill>
                  <a:srgbClr val="993300"/>
                </a:solidFill>
              </a:rPr>
              <a:t>и истинным (действительным) значением            измеряемой величины.</a:t>
            </a:r>
          </a:p>
          <a:p>
            <a:endParaRPr lang="ru-RU" altLang="ru-RU">
              <a:solidFill>
                <a:srgbClr val="993300"/>
              </a:solidFill>
            </a:endParaRPr>
          </a:p>
          <a:p>
            <a:r>
              <a:rPr lang="ru-RU" altLang="ru-RU">
                <a:solidFill>
                  <a:srgbClr val="993300"/>
                </a:solidFill>
              </a:rPr>
              <a:t>Абсолютная погрешность описывается формулой </a:t>
            </a:r>
            <a:br>
              <a:rPr lang="ru-RU" altLang="ru-RU">
                <a:solidFill>
                  <a:srgbClr val="993300"/>
                </a:solidFill>
              </a:rPr>
            </a:br>
            <a:r>
              <a:rPr lang="ru-RU" altLang="ru-RU">
                <a:solidFill>
                  <a:srgbClr val="993300"/>
                </a:solidFill>
              </a:rPr>
              <a:t>и выражается в единицах измеряемой величины.</a:t>
            </a:r>
          </a:p>
        </p:txBody>
      </p:sp>
      <p:graphicFrame>
        <p:nvGraphicFramePr>
          <p:cNvPr id="1026" name="Объект 15"/>
          <p:cNvGraphicFramePr>
            <a:graphicFrameLocks noChangeAspect="1"/>
          </p:cNvGraphicFramePr>
          <p:nvPr/>
        </p:nvGraphicFramePr>
        <p:xfrm>
          <a:off x="8281988" y="4594225"/>
          <a:ext cx="457200" cy="296863"/>
        </p:xfrm>
        <a:graphic>
          <a:graphicData uri="http://schemas.openxmlformats.org/presentationml/2006/ole">
            <p:oleObj spid="_x0000_s35842" name="Уравнение" r:id="rId3" imgW="355446" imgH="228501" progId="Equation.3">
              <p:embed/>
            </p:oleObj>
          </a:graphicData>
        </a:graphic>
      </p:graphicFrame>
      <p:graphicFrame>
        <p:nvGraphicFramePr>
          <p:cNvPr id="1027" name="Объект 18"/>
          <p:cNvGraphicFramePr>
            <a:graphicFrameLocks noChangeAspect="1"/>
          </p:cNvGraphicFramePr>
          <p:nvPr/>
        </p:nvGraphicFramePr>
        <p:xfrm>
          <a:off x="4876800" y="4865688"/>
          <a:ext cx="304800" cy="304800"/>
        </p:xfrm>
        <a:graphic>
          <a:graphicData uri="http://schemas.openxmlformats.org/presentationml/2006/ole">
            <p:oleObj spid="_x0000_s35843" name="Уравнение" r:id="rId4" imgW="253780" imgH="253780" progId="Equation.3">
              <p:embed/>
            </p:oleObj>
          </a:graphicData>
        </a:graphic>
      </p:graphicFrame>
      <p:graphicFrame>
        <p:nvGraphicFramePr>
          <p:cNvPr id="1028" name="Объект 26"/>
          <p:cNvGraphicFramePr>
            <a:graphicFrameLocks noChangeAspect="1"/>
          </p:cNvGraphicFramePr>
          <p:nvPr/>
        </p:nvGraphicFramePr>
        <p:xfrm>
          <a:off x="5630863" y="5376863"/>
          <a:ext cx="1654175" cy="360362"/>
        </p:xfrm>
        <a:graphic>
          <a:graphicData uri="http://schemas.openxmlformats.org/presentationml/2006/ole">
            <p:oleObj spid="_x0000_s35844" name="Уравнение" r:id="rId5" imgW="1091726" imgH="241195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ru-RU" altLang="ru-RU" b="1" i="1">
              <a:solidFill>
                <a:srgbClr val="0000FF"/>
              </a:solidFill>
            </a:endParaRPr>
          </a:p>
        </p:txBody>
      </p:sp>
      <p:sp>
        <p:nvSpPr>
          <p:cNvPr id="2056" name="Rectangle 4"/>
          <p:cNvSpPr>
            <a:spLocks noChangeArrowheads="1"/>
          </p:cNvSpPr>
          <p:nvPr/>
        </p:nvSpPr>
        <p:spPr bwMode="auto">
          <a:xfrm>
            <a:off x="228600" y="1295400"/>
            <a:ext cx="8763000" cy="517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0638" algn="just">
              <a:lnSpc>
                <a:spcPct val="150000"/>
              </a:lnSpc>
            </a:pPr>
            <a:r>
              <a:rPr lang="ru-RU" altLang="ru-RU" sz="2000" i="1">
                <a:solidFill>
                  <a:srgbClr val="993300"/>
                </a:solidFill>
              </a:rPr>
              <a:t>Относительная погрешность - это отношение абсолютной погрешности измерения к действительному значению измеряемой величины: </a:t>
            </a:r>
          </a:p>
          <a:p>
            <a:pPr indent="20638" algn="just">
              <a:lnSpc>
                <a:spcPct val="150000"/>
              </a:lnSpc>
            </a:pPr>
            <a:endParaRPr lang="ru-RU" altLang="ru-RU" sz="2000" i="1">
              <a:solidFill>
                <a:srgbClr val="993300"/>
              </a:solidFill>
            </a:endParaRPr>
          </a:p>
          <a:p>
            <a:pPr indent="20638" algn="just">
              <a:lnSpc>
                <a:spcPct val="150000"/>
              </a:lnSpc>
            </a:pPr>
            <a:r>
              <a:rPr lang="ru-RU" altLang="ru-RU" sz="2000" i="1">
                <a:solidFill>
                  <a:srgbClr val="993300"/>
                </a:solidFill>
              </a:rPr>
              <a:t>Выражается в процентах.</a:t>
            </a:r>
          </a:p>
          <a:p>
            <a:pPr indent="20638">
              <a:lnSpc>
                <a:spcPct val="150000"/>
              </a:lnSpc>
            </a:pPr>
            <a:r>
              <a:rPr lang="ru-RU" altLang="ru-RU" sz="2000" i="1">
                <a:solidFill>
                  <a:srgbClr val="993300"/>
                </a:solidFill>
              </a:rPr>
              <a:t>*Пример: Результат измерения напряжения               , действительное значение напряжения      </a:t>
            </a:r>
            <a:br>
              <a:rPr lang="ru-RU" altLang="ru-RU" sz="2000" i="1">
                <a:solidFill>
                  <a:srgbClr val="993300"/>
                </a:solidFill>
              </a:rPr>
            </a:br>
            <a:r>
              <a:rPr lang="ru-RU" altLang="ru-RU" sz="2000" i="1">
                <a:solidFill>
                  <a:srgbClr val="993300"/>
                </a:solidFill>
              </a:rPr>
              <a:t>Определить  относительную погрешность измерения.</a:t>
            </a:r>
          </a:p>
          <a:p>
            <a:pPr indent="20638" algn="just">
              <a:lnSpc>
                <a:spcPct val="150000"/>
              </a:lnSpc>
            </a:pPr>
            <a:endParaRPr lang="ru-RU" altLang="ru-RU" sz="2000" i="1">
              <a:solidFill>
                <a:srgbClr val="993300"/>
              </a:solidFill>
            </a:endParaRPr>
          </a:p>
          <a:p>
            <a:pPr indent="20638" algn="just">
              <a:lnSpc>
                <a:spcPct val="150000"/>
              </a:lnSpc>
            </a:pPr>
            <a:endParaRPr lang="ru-RU" altLang="ru-RU" sz="2000" i="1">
              <a:solidFill>
                <a:srgbClr val="993300"/>
              </a:solidFill>
            </a:endParaRPr>
          </a:p>
          <a:p>
            <a:pPr indent="20638" algn="just">
              <a:lnSpc>
                <a:spcPct val="150000"/>
              </a:lnSpc>
            </a:pPr>
            <a:endParaRPr lang="ru-RU" altLang="ru-RU" sz="2000">
              <a:solidFill>
                <a:srgbClr val="993300"/>
              </a:solidFill>
            </a:endParaRPr>
          </a:p>
        </p:txBody>
      </p:sp>
      <p:graphicFrame>
        <p:nvGraphicFramePr>
          <p:cNvPr id="2050" name="Объект 5"/>
          <p:cNvGraphicFramePr>
            <a:graphicFrameLocks noChangeAspect="1"/>
          </p:cNvGraphicFramePr>
          <p:nvPr/>
        </p:nvGraphicFramePr>
        <p:xfrm>
          <a:off x="1828800" y="2209800"/>
          <a:ext cx="1676400" cy="681038"/>
        </p:xfrm>
        <a:graphic>
          <a:graphicData uri="http://schemas.openxmlformats.org/presentationml/2006/ole">
            <p:oleObj spid="_x0000_s36866" name="Уравнение" r:id="rId3" imgW="1218671" imgH="495085" progId="Equation.3">
              <p:embed/>
            </p:oleObj>
          </a:graphicData>
        </a:graphic>
      </p:graphicFrame>
      <p:graphicFrame>
        <p:nvGraphicFramePr>
          <p:cNvPr id="2051" name="Объект 16"/>
          <p:cNvGraphicFramePr>
            <a:graphicFrameLocks noChangeAspect="1"/>
          </p:cNvGraphicFramePr>
          <p:nvPr/>
        </p:nvGraphicFramePr>
        <p:xfrm>
          <a:off x="6034088" y="3714750"/>
          <a:ext cx="1600200" cy="381000"/>
        </p:xfrm>
        <a:graphic>
          <a:graphicData uri="http://schemas.openxmlformats.org/presentationml/2006/ole">
            <p:oleObj spid="_x0000_s36867" name="Уравнение" r:id="rId4" imgW="1002865" imgH="241195" progId="Equation.3">
              <p:embed/>
            </p:oleObj>
          </a:graphicData>
        </a:graphic>
      </p:graphicFrame>
      <p:graphicFrame>
        <p:nvGraphicFramePr>
          <p:cNvPr id="2052" name="Объект 19"/>
          <p:cNvGraphicFramePr>
            <a:graphicFrameLocks noChangeAspect="1"/>
          </p:cNvGraphicFramePr>
          <p:nvPr/>
        </p:nvGraphicFramePr>
        <p:xfrm>
          <a:off x="5410200" y="4197350"/>
          <a:ext cx="1423988" cy="385763"/>
        </p:xfrm>
        <a:graphic>
          <a:graphicData uri="http://schemas.openxmlformats.org/presentationml/2006/ole">
            <p:oleObj spid="_x0000_s36868" name="Уравнение" r:id="rId5" imgW="876300" imgH="241300" progId="Equation.3">
              <p:embed/>
            </p:oleObj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1752600" y="5181600"/>
          <a:ext cx="4876800" cy="460375"/>
        </p:xfrm>
        <a:graphic>
          <a:graphicData uri="http://schemas.openxmlformats.org/presentationml/2006/ole">
            <p:oleObj spid="_x0000_s36869" name="Формула" r:id="rId6" imgW="2552760" imgH="241200" progId="Equation.3">
              <p:embed/>
            </p:oleObj>
          </a:graphicData>
        </a:graphic>
      </p:graphicFrame>
      <p:graphicFrame>
        <p:nvGraphicFramePr>
          <p:cNvPr id="2054" name="Object 16"/>
          <p:cNvGraphicFramePr>
            <a:graphicFrameLocks noChangeAspect="1"/>
          </p:cNvGraphicFramePr>
          <p:nvPr/>
        </p:nvGraphicFramePr>
        <p:xfrm>
          <a:off x="2514600" y="5638800"/>
          <a:ext cx="3689350" cy="957263"/>
        </p:xfrm>
        <a:graphic>
          <a:graphicData uri="http://schemas.openxmlformats.org/presentationml/2006/ole">
            <p:oleObj spid="_x0000_s36870" name="Формула" r:id="rId7" imgW="17653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ru-RU" altLang="ru-RU" b="1" i="1">
              <a:solidFill>
                <a:srgbClr val="0000FF"/>
              </a:solidFill>
            </a:endParaRPr>
          </a:p>
        </p:txBody>
      </p:sp>
      <p:sp>
        <p:nvSpPr>
          <p:cNvPr id="3078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01C6E7-0A5A-4941-947B-A5D5E69964C1}" type="slidenum">
              <a:rPr lang="ru-RU" altLang="ru-RU" smtClean="0"/>
              <a:pPr/>
              <a:t>19</a:t>
            </a:fld>
            <a:endParaRPr lang="ru-RU" altLang="ru-RU" smtClean="0"/>
          </a:p>
        </p:txBody>
      </p:sp>
      <p:sp>
        <p:nvSpPr>
          <p:cNvPr id="3079" name="Rectangle 4"/>
          <p:cNvSpPr>
            <a:spLocks noChangeArrowheads="1"/>
          </p:cNvSpPr>
          <p:nvPr/>
        </p:nvSpPr>
        <p:spPr bwMode="auto">
          <a:xfrm>
            <a:off x="228600" y="1295400"/>
            <a:ext cx="8763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0638" algn="just">
              <a:lnSpc>
                <a:spcPct val="150000"/>
              </a:lnSpc>
            </a:pPr>
            <a:r>
              <a:rPr lang="ru-RU" altLang="ru-RU" sz="2400" b="1" i="1">
                <a:solidFill>
                  <a:srgbClr val="993300"/>
                </a:solidFill>
              </a:rPr>
              <a:t>Приведенная погрешность - это погрешность, в которой абсолютная погрешность СИ отнесена к нормирующему значению, постоянному во всем диапазоне измерений или его части:</a:t>
            </a:r>
            <a:endParaRPr lang="ru-RU" altLang="ru-RU" sz="2400">
              <a:solidFill>
                <a:srgbClr val="993300"/>
              </a:solidFill>
            </a:endParaRPr>
          </a:p>
        </p:txBody>
      </p:sp>
      <p:sp>
        <p:nvSpPr>
          <p:cNvPr id="3080" name="Прямоугольник 13"/>
          <p:cNvSpPr>
            <a:spLocks noChangeArrowheads="1"/>
          </p:cNvSpPr>
          <p:nvPr/>
        </p:nvSpPr>
        <p:spPr bwMode="auto">
          <a:xfrm>
            <a:off x="228600" y="3913188"/>
            <a:ext cx="838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000">
                <a:solidFill>
                  <a:srgbClr val="993300"/>
                </a:solidFill>
              </a:rPr>
              <a:t>За нормирующее значение принимают верхний предел измерений данного СИ. т.е. понятие “приведенная погрешность” используется применительно к средствам измерения.</a:t>
            </a:r>
          </a:p>
        </p:txBody>
      </p:sp>
      <p:graphicFrame>
        <p:nvGraphicFramePr>
          <p:cNvPr id="3074" name="Объект 2"/>
          <p:cNvGraphicFramePr>
            <a:graphicFrameLocks noChangeAspect="1"/>
          </p:cNvGraphicFramePr>
          <p:nvPr/>
        </p:nvGraphicFramePr>
        <p:xfrm>
          <a:off x="6248400" y="3048000"/>
          <a:ext cx="1524000" cy="658813"/>
        </p:xfrm>
        <a:graphic>
          <a:graphicData uri="http://schemas.openxmlformats.org/presentationml/2006/ole">
            <p:oleObj spid="_x0000_s37890" name="Уравнение" r:id="rId3" imgW="990170" imgH="431613" progId="Equation.3">
              <p:embed/>
            </p:oleObj>
          </a:graphicData>
        </a:graphic>
      </p:graphicFrame>
      <p:sp>
        <p:nvSpPr>
          <p:cNvPr id="3081" name="Прямоугольник 11"/>
          <p:cNvSpPr>
            <a:spLocks noChangeArrowheads="1"/>
          </p:cNvSpPr>
          <p:nvPr/>
        </p:nvSpPr>
        <p:spPr bwMode="auto">
          <a:xfrm>
            <a:off x="228600" y="5192713"/>
            <a:ext cx="8382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sz="2000">
                <a:solidFill>
                  <a:srgbClr val="993300"/>
                </a:solidFill>
              </a:rPr>
              <a:t>Результат измерения обычно записывают в виде суммы двух величин: найденного значения измеренной величины и абсолютной или относительной погрешности измерения, т. е.                        или</a:t>
            </a:r>
          </a:p>
        </p:txBody>
      </p:sp>
      <p:graphicFrame>
        <p:nvGraphicFramePr>
          <p:cNvPr id="3075" name="Объект 4"/>
          <p:cNvGraphicFramePr>
            <a:graphicFrameLocks noChangeAspect="1"/>
          </p:cNvGraphicFramePr>
          <p:nvPr/>
        </p:nvGraphicFramePr>
        <p:xfrm>
          <a:off x="6240463" y="5897563"/>
          <a:ext cx="1460500" cy="301625"/>
        </p:xfrm>
        <a:graphic>
          <a:graphicData uri="http://schemas.openxmlformats.org/presentationml/2006/ole">
            <p:oleObj spid="_x0000_s37891" name="Уравнение" r:id="rId4" imgW="1155700" imgH="241300" progId="Equation.3">
              <p:embed/>
            </p:oleObj>
          </a:graphicData>
        </a:graphic>
      </p:graphicFrame>
      <p:graphicFrame>
        <p:nvGraphicFramePr>
          <p:cNvPr id="3076" name="Объект 8"/>
          <p:cNvGraphicFramePr>
            <a:graphicFrameLocks noChangeAspect="1"/>
          </p:cNvGraphicFramePr>
          <p:nvPr/>
        </p:nvGraphicFramePr>
        <p:xfrm>
          <a:off x="6240463" y="6289675"/>
          <a:ext cx="1531937" cy="328613"/>
        </p:xfrm>
        <a:graphic>
          <a:graphicData uri="http://schemas.openxmlformats.org/presentationml/2006/ole">
            <p:oleObj spid="_x0000_s37892" name="Уравнение" r:id="rId5" imgW="1117600" imgH="241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1295400"/>
            <a:ext cx="9144000" cy="7572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indent="2063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ru-RU" altLang="ru-RU" sz="2400" b="1" dirty="0" smtClean="0">
                <a:solidFill>
                  <a:srgbClr val="C00000"/>
                </a:solidFill>
              </a:rPr>
              <a:t>Содержание дисциплины  </a:t>
            </a:r>
            <a:br>
              <a:rPr lang="ru-RU" altLang="ru-RU" sz="2400" b="1" dirty="0" smtClean="0">
                <a:solidFill>
                  <a:srgbClr val="C00000"/>
                </a:solidFill>
              </a:rPr>
            </a:br>
            <a:r>
              <a:rPr lang="ru-RU" altLang="ru-RU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«Метрология, стандартизация и сертификация»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57200" y="2590800"/>
            <a:ext cx="37338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indent="20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ru-RU" altLang="ru-RU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ru-RU" altLang="ru-RU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метрология;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ru-RU" altLang="ru-RU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стандартизация;</a:t>
            </a: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  <a:defRPr/>
            </a:pPr>
            <a:r>
              <a:rPr lang="ru-RU" altLang="ru-RU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сертификация.</a:t>
            </a:r>
          </a:p>
        </p:txBody>
      </p:sp>
      <p:sp>
        <p:nvSpPr>
          <p:cNvPr id="512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157E18-872D-401E-A323-7ECE447B180A}" type="slidenum">
              <a:rPr lang="ru-RU" altLang="ru-RU" smtClean="0"/>
              <a:pPr/>
              <a:t>2</a:t>
            </a:fld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ru-RU" altLang="ru-RU" b="1" i="1">
              <a:solidFill>
                <a:srgbClr val="0000FF"/>
              </a:solidFill>
            </a:endParaRPr>
          </a:p>
        </p:txBody>
      </p:sp>
      <p:sp>
        <p:nvSpPr>
          <p:cNvPr id="17411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6F4316C-B04E-4C9D-8C8C-7C1085DA261A}" type="slidenum">
              <a:rPr lang="ru-RU" altLang="ru-RU" smtClean="0"/>
              <a:pPr/>
              <a:t>20</a:t>
            </a:fld>
            <a:endParaRPr lang="ru-RU" altLang="ru-RU" smtClean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228600" y="990600"/>
            <a:ext cx="8763000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0638" algn="just">
              <a:lnSpc>
                <a:spcPct val="150000"/>
              </a:lnSpc>
            </a:pPr>
            <a:r>
              <a:rPr lang="ru-RU" altLang="ru-RU" sz="2800">
                <a:solidFill>
                  <a:srgbClr val="993300"/>
                </a:solidFill>
              </a:rPr>
              <a:t>2.</a:t>
            </a:r>
            <a:r>
              <a:rPr lang="ru-RU" altLang="ru-RU" sz="2800" u="sng">
                <a:solidFill>
                  <a:srgbClr val="993300"/>
                </a:solidFill>
              </a:rPr>
              <a:t>По характеру проявления</a:t>
            </a:r>
            <a:endParaRPr lang="ru-RU" altLang="ru-RU" sz="3600">
              <a:solidFill>
                <a:srgbClr val="993300"/>
              </a:solidFill>
            </a:endParaRPr>
          </a:p>
        </p:txBody>
      </p:sp>
      <p:sp>
        <p:nvSpPr>
          <p:cNvPr id="17413" name="Прямоугольник 13"/>
          <p:cNvSpPr>
            <a:spLocks noChangeArrowheads="1"/>
          </p:cNvSpPr>
          <p:nvPr/>
        </p:nvSpPr>
        <p:spPr bwMode="auto">
          <a:xfrm>
            <a:off x="228600" y="3157538"/>
            <a:ext cx="8382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 i="1">
                <a:solidFill>
                  <a:srgbClr val="993300"/>
                </a:solidFill>
              </a:rPr>
              <a:t>Случайная погрешность</a:t>
            </a:r>
            <a:r>
              <a:rPr lang="ru-RU" altLang="ru-RU" i="1">
                <a:solidFill>
                  <a:srgbClr val="993300"/>
                </a:solidFill>
              </a:rPr>
              <a:t> -</a:t>
            </a:r>
            <a:r>
              <a:rPr lang="ru-RU" altLang="ru-RU">
                <a:solidFill>
                  <a:srgbClr val="993300"/>
                </a:solidFill>
              </a:rPr>
              <a:t> изменяется </a:t>
            </a:r>
            <a:r>
              <a:rPr lang="ru-RU" altLang="ru-RU" i="1">
                <a:solidFill>
                  <a:srgbClr val="993300"/>
                </a:solidFill>
              </a:rPr>
              <a:t>случайным образом</a:t>
            </a:r>
            <a:r>
              <a:rPr lang="ru-RU" altLang="ru-RU">
                <a:solidFill>
                  <a:srgbClr val="993300"/>
                </a:solidFill>
              </a:rPr>
              <a:t> (по знаку и значению) в серии повторных измерений одной и той же ФВ, проведенных с одинаковой тщательностью в одних и тех же условиях.</a:t>
            </a:r>
          </a:p>
        </p:txBody>
      </p:sp>
      <p:sp>
        <p:nvSpPr>
          <p:cNvPr id="17414" name="Прямоугольник 11"/>
          <p:cNvSpPr>
            <a:spLocks noChangeArrowheads="1"/>
          </p:cNvSpPr>
          <p:nvPr/>
        </p:nvSpPr>
        <p:spPr bwMode="auto">
          <a:xfrm>
            <a:off x="228600" y="4343400"/>
            <a:ext cx="83820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>
                <a:solidFill>
                  <a:srgbClr val="993300"/>
                </a:solidFill>
              </a:rPr>
              <a:t> </a:t>
            </a:r>
            <a:r>
              <a:rPr lang="ru-RU" altLang="ru-RU" u="sng">
                <a:solidFill>
                  <a:srgbClr val="993300"/>
                </a:solidFill>
              </a:rPr>
              <a:t>Особенности:</a:t>
            </a:r>
            <a:endParaRPr lang="ru-RU" altLang="ru-RU">
              <a:solidFill>
                <a:srgbClr val="993300"/>
              </a:solidFill>
            </a:endParaRPr>
          </a:p>
          <a:p>
            <a:r>
              <a:rPr lang="ru-RU" altLang="ru-RU">
                <a:solidFill>
                  <a:srgbClr val="993300"/>
                </a:solidFill>
              </a:rPr>
              <a:t>- в их появлении нет закономерности, </a:t>
            </a:r>
          </a:p>
          <a:p>
            <a:r>
              <a:rPr lang="ru-RU" altLang="ru-RU">
                <a:solidFill>
                  <a:srgbClr val="993300"/>
                </a:solidFill>
              </a:rPr>
              <a:t>- они обнаруживаются при повторных измерениях одной и той же величины в виде некоторого разброса получаемых результатов,</a:t>
            </a:r>
          </a:p>
          <a:p>
            <a:r>
              <a:rPr lang="ru-RU" altLang="ru-RU">
                <a:solidFill>
                  <a:srgbClr val="993300"/>
                </a:solidFill>
              </a:rPr>
              <a:t>- неизбежны, неустранимы и всегда присутствуют в результате измерения. </a:t>
            </a:r>
          </a:p>
          <a:p>
            <a:r>
              <a:rPr lang="ru-RU" altLang="ru-RU">
                <a:solidFill>
                  <a:srgbClr val="993300"/>
                </a:solidFill>
              </a:rPr>
              <a:t> </a:t>
            </a:r>
          </a:p>
          <a:p>
            <a:r>
              <a:rPr lang="ru-RU" altLang="ru-RU">
                <a:solidFill>
                  <a:srgbClr val="993300"/>
                </a:solidFill>
              </a:rPr>
              <a:t>Случайные погрешности можно существенно уменьшить путем увеличения числа наблюдений.</a:t>
            </a:r>
          </a:p>
        </p:txBody>
      </p:sp>
      <p:sp>
        <p:nvSpPr>
          <p:cNvPr id="17415" name="Прямоугольник 9"/>
          <p:cNvSpPr>
            <a:spLocks noChangeArrowheads="1"/>
          </p:cNvSpPr>
          <p:nvPr/>
        </p:nvSpPr>
        <p:spPr bwMode="auto">
          <a:xfrm>
            <a:off x="609600" y="1711325"/>
            <a:ext cx="7924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Tx/>
              <a:buChar char="-"/>
            </a:pPr>
            <a:r>
              <a:rPr lang="ru-RU" altLang="ru-RU" sz="2400">
                <a:solidFill>
                  <a:srgbClr val="993300"/>
                </a:solidFill>
              </a:rPr>
              <a:t>Систематическая </a:t>
            </a:r>
          </a:p>
          <a:p>
            <a:pPr marL="285750" indent="-285750">
              <a:buFontTx/>
              <a:buChar char="-"/>
            </a:pPr>
            <a:r>
              <a:rPr lang="ru-RU" altLang="ru-RU" sz="2400">
                <a:solidFill>
                  <a:srgbClr val="993300"/>
                </a:solidFill>
              </a:rPr>
              <a:t>Случайная</a:t>
            </a:r>
          </a:p>
          <a:p>
            <a:pPr marL="285750" indent="-285750">
              <a:buFontTx/>
              <a:buChar char="-"/>
            </a:pPr>
            <a:r>
              <a:rPr lang="ru-RU" altLang="ru-RU" sz="2400">
                <a:solidFill>
                  <a:srgbClr val="993300"/>
                </a:solidFill>
              </a:rPr>
              <a:t>Грубая (помеха)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ru-RU" altLang="ru-RU" b="1" i="1">
              <a:solidFill>
                <a:srgbClr val="0000FF"/>
              </a:solidFill>
            </a:endParaRPr>
          </a:p>
        </p:txBody>
      </p:sp>
      <p:sp>
        <p:nvSpPr>
          <p:cNvPr id="4103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3ABDA4-7E02-4711-AE22-D8A3F8B71E25}" type="slidenum">
              <a:rPr lang="ru-RU" altLang="ru-RU" smtClean="0"/>
              <a:pPr/>
              <a:t>21</a:t>
            </a:fld>
            <a:endParaRPr lang="ru-RU" altLang="ru-RU" smtClean="0"/>
          </a:p>
        </p:txBody>
      </p:sp>
      <p:sp>
        <p:nvSpPr>
          <p:cNvPr id="4104" name="Прямоугольник 13"/>
          <p:cNvSpPr>
            <a:spLocks noChangeArrowheads="1"/>
          </p:cNvSpPr>
          <p:nvPr/>
        </p:nvSpPr>
        <p:spPr bwMode="auto">
          <a:xfrm>
            <a:off x="228600" y="1295400"/>
            <a:ext cx="838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 i="1">
                <a:solidFill>
                  <a:srgbClr val="993300"/>
                </a:solidFill>
              </a:rPr>
              <a:t>Систематическая погрешность -</a:t>
            </a:r>
            <a:r>
              <a:rPr lang="ru-RU" altLang="ru-RU" i="1">
                <a:solidFill>
                  <a:srgbClr val="993300"/>
                </a:solidFill>
              </a:rPr>
              <a:t> </a:t>
            </a:r>
            <a:r>
              <a:rPr lang="ru-RU" altLang="ru-RU">
                <a:solidFill>
                  <a:srgbClr val="993300"/>
                </a:solidFill>
              </a:rPr>
              <a:t>остается постоянной или закономерно изменяется при повторных измерениях одной и той же ФВ.</a:t>
            </a:r>
          </a:p>
        </p:txBody>
      </p:sp>
      <p:sp>
        <p:nvSpPr>
          <p:cNvPr id="4105" name="Прямоугольник 11"/>
          <p:cNvSpPr>
            <a:spLocks noChangeArrowheads="1"/>
          </p:cNvSpPr>
          <p:nvPr/>
        </p:nvSpPr>
        <p:spPr bwMode="auto">
          <a:xfrm>
            <a:off x="152400" y="1924050"/>
            <a:ext cx="8382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>
                <a:solidFill>
                  <a:srgbClr val="993300"/>
                </a:solidFill>
              </a:rPr>
              <a:t> </a:t>
            </a:r>
            <a:r>
              <a:rPr lang="ru-RU" altLang="ru-RU" u="sng">
                <a:solidFill>
                  <a:srgbClr val="993300"/>
                </a:solidFill>
              </a:rPr>
              <a:t>Особенности:</a:t>
            </a:r>
            <a:endParaRPr lang="ru-RU" altLang="ru-RU">
              <a:solidFill>
                <a:srgbClr val="993300"/>
              </a:solidFill>
            </a:endParaRPr>
          </a:p>
          <a:p>
            <a:r>
              <a:rPr lang="ru-RU" altLang="ru-RU">
                <a:solidFill>
                  <a:srgbClr val="993300"/>
                </a:solidFill>
              </a:rPr>
              <a:t>- они могут быть предсказаны, обнаружены и благодаря этому почти полностью устранены введением соответствующей поправки.</a:t>
            </a:r>
          </a:p>
          <a:p>
            <a:r>
              <a:rPr lang="ru-RU" altLang="ru-RU">
                <a:solidFill>
                  <a:srgbClr val="993300"/>
                </a:solidFill>
              </a:rPr>
              <a:t> </a:t>
            </a:r>
          </a:p>
        </p:txBody>
      </p:sp>
      <p:sp>
        <p:nvSpPr>
          <p:cNvPr id="4106" name="Прямоугольник 8"/>
          <p:cNvSpPr>
            <a:spLocks noChangeArrowheads="1"/>
          </p:cNvSpPr>
          <p:nvPr/>
        </p:nvSpPr>
        <p:spPr bwMode="auto">
          <a:xfrm>
            <a:off x="152400" y="3211513"/>
            <a:ext cx="8382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 i="1">
                <a:solidFill>
                  <a:srgbClr val="993300"/>
                </a:solidFill>
              </a:rPr>
              <a:t>Поправка</a:t>
            </a:r>
            <a:r>
              <a:rPr lang="ru-RU" altLang="ru-RU" b="1">
                <a:solidFill>
                  <a:srgbClr val="993300"/>
                </a:solidFill>
              </a:rPr>
              <a:t> </a:t>
            </a:r>
            <a:r>
              <a:rPr lang="ru-RU" altLang="ru-RU">
                <a:solidFill>
                  <a:srgbClr val="993300"/>
                </a:solidFill>
              </a:rPr>
              <a:t>– это абсолютная погрешность, взятая с обратным знаком. </a:t>
            </a:r>
          </a:p>
        </p:txBody>
      </p:sp>
      <p:graphicFrame>
        <p:nvGraphicFramePr>
          <p:cNvPr id="4098" name="Объект 2"/>
          <p:cNvGraphicFramePr>
            <a:graphicFrameLocks noChangeAspect="1"/>
          </p:cNvGraphicFramePr>
          <p:nvPr/>
        </p:nvGraphicFramePr>
        <p:xfrm>
          <a:off x="7756525" y="3262313"/>
          <a:ext cx="777875" cy="277812"/>
        </p:xfrm>
        <a:graphic>
          <a:graphicData uri="http://schemas.openxmlformats.org/presentationml/2006/ole">
            <p:oleObj spid="_x0000_s38914" name="Уравнение" r:id="rId3" imgW="507780" imgH="177723" progId="Equation.3">
              <p:embed/>
            </p:oleObj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152400" y="3600450"/>
            <a:ext cx="8382000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dirty="0">
                <a:solidFill>
                  <a:srgbClr val="993300"/>
                </a:solidFill>
                <a:latin typeface="Arial" panose="020B0604020202020204" pitchFamily="34" charset="0"/>
              </a:rPr>
              <a:t> </a:t>
            </a:r>
            <a:r>
              <a:rPr lang="ru-RU" u="sng" dirty="0">
                <a:solidFill>
                  <a:srgbClr val="993300"/>
                </a:solidFill>
                <a:latin typeface="Arial" panose="020B0604020202020204" pitchFamily="34" charset="0"/>
              </a:rPr>
              <a:t>Особенности:</a:t>
            </a:r>
            <a:endParaRPr lang="ru-RU" dirty="0">
              <a:solidFill>
                <a:srgbClr val="993300"/>
              </a:solidFill>
              <a:latin typeface="Arial" panose="020B0604020202020204" pitchFamily="34" charset="0"/>
            </a:endParaRPr>
          </a:p>
          <a:p>
            <a:pPr marL="285750" indent="-285750">
              <a:buFontTx/>
              <a:buChar char="-"/>
              <a:defRPr/>
            </a:pPr>
            <a:r>
              <a:rPr lang="ru-RU" dirty="0">
                <a:solidFill>
                  <a:srgbClr val="993300"/>
                </a:solidFill>
                <a:latin typeface="Arial" panose="020B0604020202020204" pitchFamily="34" charset="0"/>
              </a:rPr>
              <a:t>отсюда поправка: </a:t>
            </a:r>
          </a:p>
          <a:p>
            <a:pPr>
              <a:defRPr/>
            </a:pPr>
            <a:endParaRPr lang="ru-RU" dirty="0">
              <a:solidFill>
                <a:srgbClr val="993300"/>
              </a:solidFill>
              <a:latin typeface="Arial" panose="020B0604020202020204" pitchFamily="34" charset="0"/>
            </a:endParaRPr>
          </a:p>
          <a:p>
            <a:pPr marL="285750" indent="-285750">
              <a:buFontTx/>
              <a:buChar char="-"/>
              <a:defRPr/>
            </a:pPr>
            <a:r>
              <a:rPr lang="ru-RU" dirty="0">
                <a:solidFill>
                  <a:srgbClr val="993300"/>
                </a:solidFill>
                <a:latin typeface="Arial" panose="020B0604020202020204" pitchFamily="34" charset="0"/>
              </a:rPr>
              <a:t>а абсолютная погрешность:                   т.е.   </a:t>
            </a:r>
          </a:p>
        </p:txBody>
      </p:sp>
      <p:graphicFrame>
        <p:nvGraphicFramePr>
          <p:cNvPr id="4099" name="Объект 16"/>
          <p:cNvGraphicFramePr>
            <a:graphicFrameLocks noChangeAspect="1"/>
          </p:cNvGraphicFramePr>
          <p:nvPr/>
        </p:nvGraphicFramePr>
        <p:xfrm>
          <a:off x="2438400" y="3987800"/>
          <a:ext cx="1095375" cy="238125"/>
        </p:xfrm>
        <a:graphic>
          <a:graphicData uri="http://schemas.openxmlformats.org/presentationml/2006/ole">
            <p:oleObj spid="_x0000_s38915" name="Уравнение" r:id="rId4" imgW="1091726" imgH="241195" progId="Equation.3">
              <p:embed/>
            </p:oleObj>
          </a:graphicData>
        </a:graphic>
      </p:graphicFrame>
      <p:graphicFrame>
        <p:nvGraphicFramePr>
          <p:cNvPr id="4100" name="Объект 19"/>
          <p:cNvGraphicFramePr>
            <a:graphicFrameLocks noChangeAspect="1"/>
          </p:cNvGraphicFramePr>
          <p:nvPr/>
        </p:nvGraphicFramePr>
        <p:xfrm>
          <a:off x="3533775" y="4521200"/>
          <a:ext cx="1095375" cy="238125"/>
        </p:xfrm>
        <a:graphic>
          <a:graphicData uri="http://schemas.openxmlformats.org/presentationml/2006/ole">
            <p:oleObj spid="_x0000_s38916" name="Уравнение" r:id="rId5" imgW="1091726" imgH="241195" progId="Equation.3">
              <p:embed/>
            </p:oleObj>
          </a:graphicData>
        </a:graphic>
      </p:graphicFrame>
      <p:sp>
        <p:nvSpPr>
          <p:cNvPr id="410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/>
          </a:p>
        </p:txBody>
      </p:sp>
      <p:graphicFrame>
        <p:nvGraphicFramePr>
          <p:cNvPr id="4101" name="Объект 21"/>
          <p:cNvGraphicFramePr>
            <a:graphicFrameLocks noChangeAspect="1"/>
          </p:cNvGraphicFramePr>
          <p:nvPr/>
        </p:nvGraphicFramePr>
        <p:xfrm>
          <a:off x="5105400" y="4443413"/>
          <a:ext cx="884238" cy="315912"/>
        </p:xfrm>
        <a:graphic>
          <a:graphicData uri="http://schemas.openxmlformats.org/presentationml/2006/ole">
            <p:oleObj spid="_x0000_s38917" name="Уравнение" r:id="rId6" imgW="507780" imgH="177723" progId="Equation.3">
              <p:embed/>
            </p:oleObj>
          </a:graphicData>
        </a:graphic>
      </p:graphicFrame>
      <p:sp>
        <p:nvSpPr>
          <p:cNvPr id="4109" name="Прямоугольник 24"/>
          <p:cNvSpPr>
            <a:spLocks noChangeArrowheads="1"/>
          </p:cNvSpPr>
          <p:nvPr/>
        </p:nvSpPr>
        <p:spPr bwMode="auto">
          <a:xfrm>
            <a:off x="176213" y="5075238"/>
            <a:ext cx="8382000" cy="175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altLang="ru-RU" b="1" i="1">
                <a:solidFill>
                  <a:srgbClr val="993300"/>
                </a:solidFill>
              </a:rPr>
              <a:t>Грубая погрешность (промах)</a:t>
            </a:r>
            <a:r>
              <a:rPr lang="ru-RU" altLang="ru-RU" i="1">
                <a:solidFill>
                  <a:srgbClr val="993300"/>
                </a:solidFill>
              </a:rPr>
              <a:t> -</a:t>
            </a:r>
            <a:r>
              <a:rPr lang="ru-RU" altLang="ru-RU">
                <a:solidFill>
                  <a:srgbClr val="993300"/>
                </a:solidFill>
              </a:rPr>
              <a:t> это случайная погрешность результата отдельного наблюдения, входящего в ряд измерений, которая для данных условий резко отличается от остальных результатов этого ряда.</a:t>
            </a:r>
          </a:p>
          <a:p>
            <a:endParaRPr lang="ru-RU" altLang="ru-RU">
              <a:solidFill>
                <a:srgbClr val="993300"/>
              </a:solidFill>
            </a:endParaRPr>
          </a:p>
          <a:p>
            <a:r>
              <a:rPr lang="ru-RU" altLang="ru-RU">
                <a:solidFill>
                  <a:srgbClr val="993300"/>
                </a:solidFill>
              </a:rPr>
              <a:t>Если промахи обнаруживаются в процессе измерений, то результаты, их содержащие, отбрасывают.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2609850"/>
            <a:ext cx="9144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0638" algn="ctr" eaLnBrk="1" hangingPunct="1">
              <a:lnSpc>
                <a:spcPct val="90000"/>
              </a:lnSpc>
            </a:pPr>
            <a:r>
              <a:rPr lang="ru-RU" altLang="ru-RU" sz="4000" b="1">
                <a:solidFill>
                  <a:srgbClr val="CC3300"/>
                </a:solidFill>
              </a:rPr>
              <a:t>Государственная система обеспечения единства измерений (ГСИ)</a:t>
            </a:r>
            <a:endParaRPr lang="ru-RU" altLang="ru-RU" sz="3200" b="1">
              <a:solidFill>
                <a:srgbClr val="CC3300"/>
              </a:solidFill>
            </a:endParaRPr>
          </a:p>
        </p:txBody>
      </p:sp>
      <p:sp>
        <p:nvSpPr>
          <p:cNvPr id="6147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ru-RU" altLang="ru-RU" b="1" i="1">
              <a:solidFill>
                <a:srgbClr val="0000FF"/>
              </a:solidFill>
            </a:endParaRPr>
          </a:p>
        </p:txBody>
      </p:sp>
      <p:sp>
        <p:nvSpPr>
          <p:cNvPr id="6148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321C31-34FF-4C57-B698-39E72CD4D2D8}" type="slidenum">
              <a:rPr lang="ru-RU" altLang="ru-RU" smtClean="0"/>
              <a:pPr/>
              <a:t>3</a:t>
            </a:fld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0" y="1295400"/>
            <a:ext cx="91440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0638" algn="ctr" eaLnBrk="1" hangingPunct="1">
              <a:lnSpc>
                <a:spcPct val="90000"/>
              </a:lnSpc>
            </a:pPr>
            <a:r>
              <a:rPr lang="ru-RU" altLang="ru-RU" sz="2800" b="1">
                <a:solidFill>
                  <a:srgbClr val="CC3300"/>
                </a:solidFill>
              </a:rPr>
              <a:t>Структура ГСИ</a:t>
            </a:r>
            <a:endParaRPr lang="ru-RU" altLang="ru-RU" sz="2000" b="1">
              <a:solidFill>
                <a:srgbClr val="CC3300"/>
              </a:solidFill>
            </a:endParaRPr>
          </a:p>
        </p:txBody>
      </p:sp>
      <p:sp>
        <p:nvSpPr>
          <p:cNvPr id="7171" name="Rectangle 5"/>
          <p:cNvSpPr>
            <a:spLocks noChangeArrowheads="1"/>
          </p:cNvSpPr>
          <p:nvPr/>
        </p:nvSpPr>
        <p:spPr bwMode="auto">
          <a:xfrm>
            <a:off x="0" y="5438775"/>
            <a:ext cx="914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endParaRPr lang="ru-RU" altLang="ru-RU" b="1" i="1">
              <a:solidFill>
                <a:srgbClr val="0000FF"/>
              </a:solidFill>
            </a:endParaRPr>
          </a:p>
        </p:txBody>
      </p:sp>
      <p:sp>
        <p:nvSpPr>
          <p:cNvPr id="7172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0D7325-053C-428F-ADAC-097BE584ACB9}" type="slidenum">
              <a:rPr lang="ru-RU" altLang="ru-RU" smtClean="0"/>
              <a:pPr/>
              <a:t>4</a:t>
            </a:fld>
            <a:endParaRPr lang="ru-RU" altLang="ru-RU" smtClean="0"/>
          </a:p>
        </p:txBody>
      </p:sp>
      <p:pic>
        <p:nvPicPr>
          <p:cNvPr id="7173" name="Picture 2" descr="Картинки по запросу гси это"/>
          <p:cNvPicPr>
            <a:picLocks noChangeAspect="1" noChangeArrowheads="1"/>
          </p:cNvPicPr>
          <p:nvPr/>
        </p:nvPicPr>
        <p:blipFill>
          <a:blip r:embed="rId2"/>
          <a:srcRect b="14293"/>
          <a:stretch>
            <a:fillRect/>
          </a:stretch>
        </p:blipFill>
        <p:spPr bwMode="auto">
          <a:xfrm>
            <a:off x="161925" y="1905000"/>
            <a:ext cx="4638675" cy="441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5257800" y="1808163"/>
            <a:ext cx="3733800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indent="206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indent="0" algn="just" eaLnBrk="1" hangingPunct="1">
              <a:spcAft>
                <a:spcPts val="2400"/>
              </a:spcAft>
              <a:defRPr/>
            </a:pPr>
            <a:r>
              <a:rPr lang="ru-RU" altLang="ru-RU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ГНМЦ</a:t>
            </a:r>
            <a:r>
              <a:rPr lang="ru-RU" alt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– государственные научные метрологические центры</a:t>
            </a:r>
          </a:p>
          <a:p>
            <a:pPr indent="0" algn="just" eaLnBrk="1" hangingPunct="1">
              <a:spcAft>
                <a:spcPts val="2400"/>
              </a:spcAft>
              <a:defRPr/>
            </a:pPr>
            <a:r>
              <a:rPr lang="ru-RU" altLang="ru-RU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ЦСМ</a:t>
            </a:r>
            <a:r>
              <a:rPr lang="ru-RU" alt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– центры стандартизации и метрологии</a:t>
            </a:r>
          </a:p>
          <a:p>
            <a:pPr indent="0" algn="just" eaLnBrk="1" hangingPunct="1">
              <a:spcAft>
                <a:spcPts val="2400"/>
              </a:spcAft>
              <a:defRPr/>
            </a:pPr>
            <a:r>
              <a:rPr lang="ru-RU" altLang="ru-RU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ГЭТ</a:t>
            </a:r>
            <a:r>
              <a:rPr lang="ru-RU" alt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– государственные эталоны </a:t>
            </a:r>
          </a:p>
          <a:p>
            <a:pPr indent="0" algn="just" eaLnBrk="1" hangingPunct="1">
              <a:spcAft>
                <a:spcPts val="2400"/>
              </a:spcAft>
              <a:defRPr/>
            </a:pPr>
            <a:r>
              <a:rPr lang="ru-RU" altLang="ru-RU" b="1" dirty="0" smtClean="0">
                <a:solidFill>
                  <a:srgbClr val="99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УВТ</a:t>
            </a:r>
            <a:r>
              <a:rPr lang="ru-RU" alt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– установки высокой точности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0" y="1438275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altLang="ru-RU" sz="2400" b="1" i="1">
                <a:solidFill>
                  <a:srgbClr val="CC3300"/>
                </a:solidFill>
              </a:rPr>
              <a:t>1. Предмет и задача метрологии</a:t>
            </a:r>
            <a:endParaRPr lang="ru-RU" altLang="ru-RU" sz="2400">
              <a:solidFill>
                <a:srgbClr val="CC3300"/>
              </a:solidFill>
            </a:endParaRPr>
          </a:p>
        </p:txBody>
      </p:sp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152400" y="2209800"/>
            <a:ext cx="89154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0638"/>
            <a:r>
              <a:rPr lang="ru-RU" altLang="ru-RU" sz="2400">
                <a:solidFill>
                  <a:srgbClr val="0000FF"/>
                </a:solidFill>
              </a:rPr>
              <a:t>Общепринятое определение метрологии дано в </a:t>
            </a:r>
            <a:r>
              <a:rPr lang="en-US" altLang="ru-RU" sz="2400">
                <a:solidFill>
                  <a:srgbClr val="0000FF"/>
                </a:solidFill>
              </a:rPr>
              <a:t/>
            </a:r>
            <a:br>
              <a:rPr lang="en-US" altLang="ru-RU" sz="2400">
                <a:solidFill>
                  <a:srgbClr val="0000FF"/>
                </a:solidFill>
              </a:rPr>
            </a:br>
            <a:r>
              <a:rPr lang="ru-RU" altLang="ru-RU" sz="2400">
                <a:solidFill>
                  <a:srgbClr val="0000FF"/>
                </a:solidFill>
              </a:rPr>
              <a:t>ГОСТ 16263-70 "ГСИ. Метрология. Термины и определения":</a:t>
            </a:r>
          </a:p>
          <a:p>
            <a:pPr indent="20638"/>
            <a:endParaRPr lang="ru-RU" altLang="ru-RU" sz="2400">
              <a:solidFill>
                <a:srgbClr val="0000FF"/>
              </a:solidFill>
            </a:endParaRPr>
          </a:p>
          <a:p>
            <a:pPr indent="20638"/>
            <a:r>
              <a:rPr lang="ru-RU" altLang="ru-RU" sz="2400">
                <a:solidFill>
                  <a:srgbClr val="0000FF"/>
                </a:solidFill>
              </a:rPr>
              <a:t>Греческое слово "метрология" образовано от слов </a:t>
            </a:r>
            <a:r>
              <a:rPr lang="en-US" altLang="ru-RU" sz="2400">
                <a:solidFill>
                  <a:srgbClr val="0000FF"/>
                </a:solidFill>
              </a:rPr>
              <a:t/>
            </a:r>
            <a:br>
              <a:rPr lang="en-US" altLang="ru-RU" sz="2400">
                <a:solidFill>
                  <a:srgbClr val="0000FF"/>
                </a:solidFill>
              </a:rPr>
            </a:br>
            <a:r>
              <a:rPr lang="ru-RU" altLang="ru-RU" sz="2400">
                <a:solidFill>
                  <a:srgbClr val="0000FF"/>
                </a:solidFill>
              </a:rPr>
              <a:t>"метрон" - мера и "логос"  - учение.</a:t>
            </a:r>
          </a:p>
          <a:p>
            <a:pPr indent="20638"/>
            <a:endParaRPr lang="ru-RU" altLang="ru-RU" sz="2400">
              <a:solidFill>
                <a:srgbClr val="0000FF"/>
              </a:solidFill>
            </a:endParaRPr>
          </a:p>
          <a:p>
            <a:pPr indent="20638"/>
            <a:r>
              <a:rPr lang="ru-RU" altLang="ru-RU" sz="2400" b="1" i="1">
                <a:solidFill>
                  <a:srgbClr val="0000FF"/>
                </a:solidFill>
              </a:rPr>
              <a:t>Метрология</a:t>
            </a:r>
            <a:r>
              <a:rPr lang="ru-RU" altLang="ru-RU" sz="2400" i="1">
                <a:solidFill>
                  <a:srgbClr val="0000FF"/>
                </a:solidFill>
              </a:rPr>
              <a:t> -</a:t>
            </a:r>
            <a:r>
              <a:rPr lang="ru-RU" altLang="ru-RU" sz="2400">
                <a:solidFill>
                  <a:srgbClr val="0000FF"/>
                </a:solidFill>
              </a:rPr>
              <a:t> наука об измерениях, методах, средствах обеспечения их единства и способах достижения требуемой точности. </a:t>
            </a:r>
          </a:p>
        </p:txBody>
      </p:sp>
      <p:sp>
        <p:nvSpPr>
          <p:cNvPr id="9220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BF774D-FB12-4647-ADFE-8006690FA3CE}" type="slidenum">
              <a:rPr lang="ru-RU" altLang="ru-RU" smtClean="0"/>
              <a:pPr/>
              <a:t>5</a:t>
            </a:fld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0" y="129540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ru-RU" altLang="ru-RU" sz="2400" b="1" i="1">
                <a:solidFill>
                  <a:srgbClr val="993300"/>
                </a:solidFill>
              </a:rPr>
              <a:t>Разделы метрологии</a:t>
            </a:r>
            <a:endParaRPr lang="ru-RU" altLang="ru-RU">
              <a:solidFill>
                <a:srgbClr val="993300"/>
              </a:solidFill>
            </a:endParaRPr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266700" y="1828800"/>
            <a:ext cx="8610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0638" algn="just"/>
            <a:r>
              <a:rPr lang="ru-RU" altLang="ru-RU" b="1" i="1">
                <a:solidFill>
                  <a:srgbClr val="0000FF"/>
                </a:solidFill>
              </a:rPr>
              <a:t>1.</a:t>
            </a:r>
            <a:r>
              <a:rPr lang="ru-RU" altLang="ru-RU" b="1" i="1" u="sng">
                <a:solidFill>
                  <a:srgbClr val="0000FF"/>
                </a:solidFill>
              </a:rPr>
              <a:t>Теоретическая метрология (научная</a:t>
            </a:r>
            <a:r>
              <a:rPr lang="ru-RU" altLang="ru-RU" b="1">
                <a:solidFill>
                  <a:srgbClr val="0000FF"/>
                </a:solidFill>
              </a:rPr>
              <a:t>) </a:t>
            </a:r>
            <a:r>
              <a:rPr lang="ru-RU" altLang="ru-RU">
                <a:solidFill>
                  <a:srgbClr val="0000FF"/>
                </a:solidFill>
              </a:rPr>
              <a:t>- разрабатывает научные основы метрологии - теорию измерений, эталонов, измерительных средств и погрешностей.</a:t>
            </a:r>
          </a:p>
          <a:p>
            <a:pPr indent="20638" algn="just"/>
            <a:endParaRPr lang="ru-RU" altLang="ru-RU">
              <a:solidFill>
                <a:srgbClr val="0000FF"/>
              </a:solidFill>
            </a:endParaRPr>
          </a:p>
          <a:p>
            <a:pPr indent="20638" algn="just"/>
            <a:r>
              <a:rPr lang="ru-RU" altLang="ru-RU" b="1">
                <a:solidFill>
                  <a:srgbClr val="0000FF"/>
                </a:solidFill>
              </a:rPr>
              <a:t>2.</a:t>
            </a:r>
            <a:r>
              <a:rPr lang="ru-RU" altLang="ru-RU" b="1" i="1" u="sng">
                <a:solidFill>
                  <a:srgbClr val="0000FF"/>
                </a:solidFill>
              </a:rPr>
              <a:t>Законодательная метрология</a:t>
            </a:r>
            <a:r>
              <a:rPr lang="ru-RU" altLang="ru-RU" b="1" i="1">
                <a:solidFill>
                  <a:srgbClr val="0000FF"/>
                </a:solidFill>
              </a:rPr>
              <a:t>  </a:t>
            </a:r>
            <a:r>
              <a:rPr lang="ru-RU" altLang="ru-RU" i="1">
                <a:solidFill>
                  <a:srgbClr val="0000FF"/>
                </a:solidFill>
              </a:rPr>
              <a:t>- </a:t>
            </a:r>
            <a:r>
              <a:rPr lang="ru-RU" altLang="ru-RU">
                <a:solidFill>
                  <a:srgbClr val="0000FF"/>
                </a:solidFill>
              </a:rPr>
              <a:t>устанавливает обязательные требования по применению единиц физических величин, эталонов, методов и средств измерений  для обеспечение единства и требуемой  точности измерений,  с помощью:</a:t>
            </a:r>
          </a:p>
          <a:p>
            <a:pPr indent="20638" algn="just"/>
            <a:r>
              <a:rPr lang="ru-RU" altLang="ru-RU">
                <a:solidFill>
                  <a:srgbClr val="0000FF"/>
                </a:solidFill>
              </a:rPr>
              <a:t>- испытаний и утверждения типа средства измерения, их поверки и калибровки;</a:t>
            </a:r>
          </a:p>
          <a:p>
            <a:pPr indent="20638" algn="just"/>
            <a:r>
              <a:rPr lang="ru-RU" altLang="ru-RU">
                <a:solidFill>
                  <a:srgbClr val="0000FF"/>
                </a:solidFill>
              </a:rPr>
              <a:t>- сертификации средств измерений;</a:t>
            </a:r>
          </a:p>
          <a:p>
            <a:pPr indent="20638" algn="just"/>
            <a:r>
              <a:rPr lang="ru-RU" altLang="ru-RU">
                <a:solidFill>
                  <a:srgbClr val="0000FF"/>
                </a:solidFill>
              </a:rPr>
              <a:t>- государственного метрологического контроля и надзора за средствами измерений.</a:t>
            </a:r>
          </a:p>
          <a:p>
            <a:pPr indent="20638" algn="just"/>
            <a:r>
              <a:rPr lang="ru-RU" altLang="ru-RU">
                <a:solidFill>
                  <a:srgbClr val="0000FF"/>
                </a:solidFill>
              </a:rPr>
              <a:t> </a:t>
            </a:r>
          </a:p>
          <a:p>
            <a:pPr indent="20638" algn="just"/>
            <a:r>
              <a:rPr lang="ru-RU" altLang="ru-RU" b="1" u="sng">
                <a:solidFill>
                  <a:srgbClr val="0000FF"/>
                </a:solidFill>
              </a:rPr>
              <a:t>3.</a:t>
            </a:r>
            <a:r>
              <a:rPr lang="ru-RU" altLang="ru-RU" b="1" i="1" u="sng">
                <a:solidFill>
                  <a:srgbClr val="0000FF"/>
                </a:solidFill>
              </a:rPr>
              <a:t>Прикладная метрология (практическая)</a:t>
            </a:r>
            <a:r>
              <a:rPr lang="ru-RU" altLang="ru-RU" b="1" i="1">
                <a:solidFill>
                  <a:srgbClr val="0000FF"/>
                </a:solidFill>
              </a:rPr>
              <a:t> </a:t>
            </a:r>
            <a:r>
              <a:rPr lang="ru-RU" altLang="ru-RU" i="1">
                <a:solidFill>
                  <a:srgbClr val="0000FF"/>
                </a:solidFill>
              </a:rPr>
              <a:t>– </a:t>
            </a:r>
            <a:r>
              <a:rPr lang="ru-RU" altLang="ru-RU">
                <a:solidFill>
                  <a:srgbClr val="0000FF"/>
                </a:solidFill>
              </a:rPr>
              <a:t>применяет на</a:t>
            </a:r>
            <a:r>
              <a:rPr lang="ru-RU" altLang="ru-RU" i="1">
                <a:solidFill>
                  <a:srgbClr val="0000FF"/>
                </a:solidFill>
              </a:rPr>
              <a:t> </a:t>
            </a:r>
            <a:r>
              <a:rPr lang="ru-RU" altLang="ru-RU">
                <a:solidFill>
                  <a:srgbClr val="0000FF"/>
                </a:solidFill>
              </a:rPr>
              <a:t>практике разработки  теоретической  и законодательной метрологии для получения более точного результата измерений.</a:t>
            </a:r>
          </a:p>
        </p:txBody>
      </p:sp>
      <p:sp>
        <p:nvSpPr>
          <p:cNvPr id="10244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B075FD-DC2B-4CF8-83F2-D68B2B84BEAA}" type="slidenum">
              <a:rPr lang="ru-RU" altLang="ru-RU" smtClean="0"/>
              <a:pPr/>
              <a:t>6</a:t>
            </a:fld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76200" y="1219200"/>
            <a:ext cx="8839200" cy="498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0638">
              <a:spcAft>
                <a:spcPts val="1200"/>
              </a:spcAft>
            </a:pPr>
            <a:r>
              <a:rPr lang="ru-RU" altLang="ru-RU" sz="2400" b="1" i="1">
                <a:solidFill>
                  <a:srgbClr val="0000FF"/>
                </a:solidFill>
              </a:rPr>
              <a:t>Предмет   метрологии </a:t>
            </a:r>
            <a:r>
              <a:rPr lang="ru-RU" altLang="ru-RU" sz="2400">
                <a:solidFill>
                  <a:srgbClr val="0000FF"/>
                </a:solidFill>
              </a:rPr>
              <a:t>(что в основе, что изучает)</a:t>
            </a:r>
            <a:r>
              <a:rPr lang="ru-RU" altLang="ru-RU" sz="2400" b="1" i="1">
                <a:solidFill>
                  <a:srgbClr val="0000FF"/>
                </a:solidFill>
              </a:rPr>
              <a:t> </a:t>
            </a:r>
            <a:r>
              <a:rPr lang="ru-RU" altLang="ru-RU" sz="2400" i="1">
                <a:solidFill>
                  <a:srgbClr val="0000FF"/>
                </a:solidFill>
              </a:rPr>
              <a:t>– </a:t>
            </a:r>
            <a:r>
              <a:rPr lang="ru-RU" altLang="ru-RU" sz="2400">
                <a:solidFill>
                  <a:srgbClr val="0000FF"/>
                </a:solidFill>
              </a:rPr>
              <a:t>получение</a:t>
            </a:r>
            <a:r>
              <a:rPr lang="ru-RU" altLang="ru-RU" sz="2400" b="1">
                <a:solidFill>
                  <a:srgbClr val="0000FF"/>
                </a:solidFill>
              </a:rPr>
              <a:t> </a:t>
            </a:r>
            <a:r>
              <a:rPr lang="ru-RU" altLang="ru-RU" sz="2400">
                <a:solidFill>
                  <a:srgbClr val="0000FF"/>
                </a:solidFill>
              </a:rPr>
              <a:t>достоверной информации о свойствах объектов и процессов с заданной точностью и достоверностью.</a:t>
            </a:r>
          </a:p>
          <a:p>
            <a:pPr indent="20638">
              <a:spcAft>
                <a:spcPts val="1200"/>
              </a:spcAft>
            </a:pPr>
            <a:r>
              <a:rPr lang="ru-RU" altLang="ru-RU" sz="2400" b="1" i="1">
                <a:solidFill>
                  <a:srgbClr val="0000FF"/>
                </a:solidFill>
              </a:rPr>
              <a:t>Объект метрологии </a:t>
            </a:r>
            <a:r>
              <a:rPr lang="ru-RU" altLang="ru-RU" sz="2400">
                <a:solidFill>
                  <a:srgbClr val="0000FF"/>
                </a:solidFill>
              </a:rPr>
              <a:t>(с чем она работает)</a:t>
            </a:r>
            <a:r>
              <a:rPr lang="ru-RU" altLang="ru-RU" sz="2400" b="1" i="1">
                <a:solidFill>
                  <a:srgbClr val="0000FF"/>
                </a:solidFill>
              </a:rPr>
              <a:t> </a:t>
            </a:r>
            <a:r>
              <a:rPr lang="ru-RU" altLang="ru-RU" sz="2400" i="1">
                <a:solidFill>
                  <a:srgbClr val="0000FF"/>
                </a:solidFill>
              </a:rPr>
              <a:t>– </a:t>
            </a:r>
            <a:r>
              <a:rPr lang="ru-RU" altLang="ru-RU" sz="2400">
                <a:solidFill>
                  <a:srgbClr val="0000FF"/>
                </a:solidFill>
              </a:rPr>
              <a:t>это </a:t>
            </a:r>
            <a:r>
              <a:rPr lang="ru-RU" altLang="ru-RU" sz="2400" b="1">
                <a:solidFill>
                  <a:srgbClr val="0000FF"/>
                </a:solidFill>
              </a:rPr>
              <a:t> </a:t>
            </a:r>
            <a:r>
              <a:rPr lang="ru-RU" altLang="ru-RU" sz="2400">
                <a:solidFill>
                  <a:srgbClr val="0000FF"/>
                </a:solidFill>
              </a:rPr>
              <a:t>единицы физических величин, средства измерений, эталоны, методики выполнения измерений.</a:t>
            </a:r>
          </a:p>
          <a:p>
            <a:pPr indent="20638">
              <a:spcAft>
                <a:spcPts val="1200"/>
              </a:spcAft>
            </a:pPr>
            <a:r>
              <a:rPr lang="ru-RU" altLang="ru-RU" sz="2400" b="1" i="1">
                <a:solidFill>
                  <a:srgbClr val="0000FF"/>
                </a:solidFill>
              </a:rPr>
              <a:t>Средства метрологии </a:t>
            </a:r>
            <a:r>
              <a:rPr lang="ru-RU" altLang="ru-RU" sz="2400">
                <a:solidFill>
                  <a:srgbClr val="0000FF"/>
                </a:solidFill>
              </a:rPr>
              <a:t>(с помощью чего)</a:t>
            </a:r>
            <a:r>
              <a:rPr lang="ru-RU" altLang="ru-RU" sz="2400" i="1">
                <a:solidFill>
                  <a:srgbClr val="0000FF"/>
                </a:solidFill>
              </a:rPr>
              <a:t> </a:t>
            </a:r>
            <a:r>
              <a:rPr lang="ru-RU" altLang="ru-RU" sz="2400">
                <a:solidFill>
                  <a:srgbClr val="0000FF"/>
                </a:solidFill>
              </a:rPr>
              <a:t>— это совокупность средств измерений и метрологических стандартов, обеспечивающих их рациональное использование.</a:t>
            </a:r>
          </a:p>
          <a:p>
            <a:pPr indent="20638">
              <a:spcAft>
                <a:spcPts val="1200"/>
              </a:spcAft>
            </a:pPr>
            <a:r>
              <a:rPr lang="ru-RU" altLang="ru-RU" sz="2400" b="1" i="1">
                <a:solidFill>
                  <a:srgbClr val="0000FF"/>
                </a:solidFill>
              </a:rPr>
              <a:t>Задача   метрологии</a:t>
            </a:r>
            <a:r>
              <a:rPr lang="ru-RU" altLang="ru-RU" sz="2400">
                <a:solidFill>
                  <a:srgbClr val="0000FF"/>
                </a:solidFill>
              </a:rPr>
              <a:t> (для чего нужна) - обеспечение единства измерений. </a:t>
            </a:r>
          </a:p>
        </p:txBody>
      </p:sp>
      <p:sp>
        <p:nvSpPr>
          <p:cNvPr id="11267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EA51FC-B8EA-4485-98F9-998BD1676EE4}" type="slidenum">
              <a:rPr lang="ru-RU" altLang="ru-RU" smtClean="0"/>
              <a:pPr/>
              <a:t>7</a:t>
            </a:fld>
            <a:endParaRPr lang="ru-RU" alt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152400" y="2103438"/>
            <a:ext cx="891540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0638" algn="ctr"/>
            <a:r>
              <a:rPr lang="ru-RU" altLang="ru-RU" i="1" u="sng">
                <a:solidFill>
                  <a:srgbClr val="0000FF"/>
                </a:solidFill>
              </a:rPr>
              <a:t>2 этап.  Развитие общества</a:t>
            </a:r>
            <a:r>
              <a:rPr lang="ru-RU" altLang="ru-RU" i="1">
                <a:solidFill>
                  <a:srgbClr val="0000FF"/>
                </a:solidFill>
              </a:rPr>
              <a:t>:</a:t>
            </a:r>
            <a:endParaRPr lang="ru-RU" altLang="ru-RU">
              <a:solidFill>
                <a:srgbClr val="0000FF"/>
              </a:solidFill>
            </a:endParaRPr>
          </a:p>
          <a:p>
            <a:pPr indent="20638" algn="just"/>
            <a:r>
              <a:rPr lang="ru-RU" altLang="ru-RU">
                <a:solidFill>
                  <a:srgbClr val="0000FF"/>
                </a:solidFill>
              </a:rPr>
              <a:t>появилась необходи­мость в количественной оценке различных величин ( расстояний, веса, размеров, объемов) и были созданы специальные устройства для такой оценки  - </a:t>
            </a:r>
            <a:r>
              <a:rPr lang="ru-RU" altLang="ru-RU" i="1">
                <a:solidFill>
                  <a:srgbClr val="0000FF"/>
                </a:solidFill>
              </a:rPr>
              <a:t>средства измерений</a:t>
            </a:r>
            <a:r>
              <a:rPr lang="ru-RU" altLang="ru-RU">
                <a:solidFill>
                  <a:srgbClr val="0000FF"/>
                </a:solidFill>
              </a:rPr>
              <a:t> (часы, весы, меры длины).</a:t>
            </a:r>
          </a:p>
          <a:p>
            <a:pPr indent="20638" algn="just"/>
            <a:endParaRPr lang="ru-RU" altLang="ru-RU" b="1">
              <a:solidFill>
                <a:srgbClr val="0000FF"/>
              </a:solidFill>
            </a:endParaRPr>
          </a:p>
        </p:txBody>
      </p:sp>
      <p:sp>
        <p:nvSpPr>
          <p:cNvPr id="12291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34200" y="6324600"/>
            <a:ext cx="2133600" cy="476250"/>
          </a:xfrm>
          <a:noFill/>
        </p:spPr>
        <p:txBody>
          <a:bodyPr/>
          <a:lstStyle/>
          <a:p>
            <a:fld id="{7157367D-0012-48D3-A9BF-8196BC57BDD5}" type="slidenum">
              <a:rPr lang="ru-RU" altLang="ru-RU" smtClean="0"/>
              <a:pPr/>
              <a:t>8</a:t>
            </a:fld>
            <a:endParaRPr lang="ru-RU" altLang="ru-RU" smtClean="0"/>
          </a:p>
        </p:txBody>
      </p:sp>
      <p:pic>
        <p:nvPicPr>
          <p:cNvPr id="12292" name="Picture 2" descr="Картинки по запросу метрология древнейшие времен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3352800"/>
            <a:ext cx="2514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2" descr="Картинки по запросу метрология древнейшие времен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83038" y="3400425"/>
            <a:ext cx="1863725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4" name="Rectangle 4"/>
          <p:cNvSpPr>
            <a:spLocks noChangeArrowheads="1"/>
          </p:cNvSpPr>
          <p:nvPr/>
        </p:nvSpPr>
        <p:spPr bwMode="auto">
          <a:xfrm>
            <a:off x="76200" y="1143000"/>
            <a:ext cx="8915400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20638" algn="ctr"/>
            <a:r>
              <a:rPr lang="ru-RU" altLang="ru-RU" i="1" u="sng">
                <a:solidFill>
                  <a:srgbClr val="0000FF"/>
                </a:solidFill>
              </a:rPr>
              <a:t>1  этап.  Древнейшие времена:</a:t>
            </a:r>
            <a:endParaRPr lang="ru-RU" altLang="ru-RU">
              <a:solidFill>
                <a:srgbClr val="0000FF"/>
              </a:solidFill>
            </a:endParaRPr>
          </a:p>
          <a:p>
            <a:pPr indent="20638" algn="just"/>
            <a:r>
              <a:rPr lang="ru-RU" altLang="ru-RU">
                <a:solidFill>
                  <a:srgbClr val="0000FF"/>
                </a:solidFill>
              </a:rPr>
              <a:t>люди обходились счетом однородных объектов (голов скота, числа воинов), поэтому не было потребности в единицах измерения и средствах измерения. </a:t>
            </a:r>
          </a:p>
          <a:p>
            <a:pPr indent="20638" algn="just"/>
            <a:endParaRPr lang="ru-RU" altLang="ru-RU" sz="1100">
              <a:solidFill>
                <a:srgbClr val="0000FF"/>
              </a:solidFill>
            </a:endParaRPr>
          </a:p>
          <a:p>
            <a:pPr indent="20638" algn="just"/>
            <a:endParaRPr lang="ru-RU" altLang="ru-RU">
              <a:solidFill>
                <a:srgbClr val="0000FF"/>
              </a:solidFill>
            </a:endParaRPr>
          </a:p>
        </p:txBody>
      </p:sp>
      <p:pic>
        <p:nvPicPr>
          <p:cNvPr id="12295" name="Picture 4" descr="Картинки по запросу метрология история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53200" y="3324225"/>
            <a:ext cx="1919288" cy="341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76200" y="1143000"/>
            <a:ext cx="89154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indent="20638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ru-RU" altLang="ru-RU" sz="1600" i="1" u="sng" dirty="0" smtClean="0">
                <a:solidFill>
                  <a:srgbClr val="0000FF"/>
                </a:solidFill>
              </a:rPr>
              <a:t>3 этап. Развитие метрологии как науки:</a:t>
            </a:r>
            <a:endParaRPr lang="ru-RU" altLang="ru-RU" sz="1600" dirty="0" smtClean="0">
              <a:solidFill>
                <a:srgbClr val="0000FF"/>
              </a:solidFill>
            </a:endParaRPr>
          </a:p>
          <a:p>
            <a:pPr marL="342900" indent="-342900" algn="just">
              <a:spcBef>
                <a:spcPct val="0"/>
              </a:spcBef>
              <a:buFontTx/>
              <a:buAutoNum type="arabicParenR"/>
              <a:defRPr/>
            </a:pPr>
            <a:r>
              <a:rPr lang="ru-RU" altLang="ru-RU" sz="1400" dirty="0" smtClean="0">
                <a:solidFill>
                  <a:srgbClr val="0000FF"/>
                </a:solidFill>
              </a:rPr>
              <a:t>Развитие и становление </a:t>
            </a:r>
            <a:r>
              <a:rPr lang="ru-RU" altLang="ru-RU" sz="1400" i="1" dirty="0" smtClean="0">
                <a:solidFill>
                  <a:srgbClr val="0000FF"/>
                </a:solidFill>
              </a:rPr>
              <a:t>систем единиц физических величин</a:t>
            </a:r>
            <a:r>
              <a:rPr lang="ru-RU" altLang="ru-RU" sz="1400" dirty="0" smtClean="0">
                <a:solidFill>
                  <a:srgbClr val="0000FF"/>
                </a:solidFill>
              </a:rPr>
              <a:t> </a:t>
            </a:r>
            <a:endParaRPr lang="en-US" altLang="ru-RU" sz="1400" dirty="0" smtClean="0">
              <a:solidFill>
                <a:srgbClr val="0000FF"/>
              </a:solidFill>
            </a:endParaRPr>
          </a:p>
          <a:p>
            <a:pPr marL="342900" indent="-342900" algn="just">
              <a:spcBef>
                <a:spcPct val="0"/>
              </a:spcBef>
              <a:buFontTx/>
              <a:buAutoNum type="arabicParenR"/>
              <a:defRPr/>
            </a:pPr>
            <a:r>
              <a:rPr lang="ru-RU" altLang="ru-RU" sz="1400" dirty="0" smtClean="0">
                <a:solidFill>
                  <a:srgbClr val="0000FF"/>
                </a:solidFill>
              </a:rPr>
              <a:t>В 1842 г. на территории Петропавловской крепости в Санкт-Петербурге открылось первое метрологическое учреждение России — </a:t>
            </a:r>
            <a:r>
              <a:rPr lang="ru-RU" altLang="ru-RU" sz="1400" i="1" dirty="0" smtClean="0">
                <a:solidFill>
                  <a:srgbClr val="0000FF"/>
                </a:solidFill>
              </a:rPr>
              <a:t>Депо образцовых мер и весов</a:t>
            </a:r>
            <a:r>
              <a:rPr lang="ru-RU" altLang="ru-RU" sz="1400" dirty="0" smtClean="0">
                <a:solidFill>
                  <a:srgbClr val="0000FF"/>
                </a:solidFill>
              </a:rPr>
              <a:t>.</a:t>
            </a:r>
            <a:endParaRPr lang="en-US" altLang="ru-RU" sz="1400" dirty="0" smtClean="0">
              <a:solidFill>
                <a:srgbClr val="0000FF"/>
              </a:solidFill>
            </a:endParaRPr>
          </a:p>
          <a:p>
            <a:pPr marL="342900" indent="-342900" algn="just">
              <a:spcBef>
                <a:spcPct val="0"/>
              </a:spcBef>
              <a:buFontTx/>
              <a:buAutoNum type="arabicParenR"/>
              <a:defRPr/>
            </a:pPr>
            <a:r>
              <a:rPr lang="ru-RU" altLang="ru-RU" sz="1400" dirty="0" smtClean="0">
                <a:solidFill>
                  <a:srgbClr val="0000FF"/>
                </a:solidFill>
              </a:rPr>
              <a:t>В 1875 г. была подписана </a:t>
            </a:r>
            <a:r>
              <a:rPr lang="ru-RU" altLang="ru-RU" sz="1400" i="1" dirty="0" smtClean="0">
                <a:solidFill>
                  <a:srgbClr val="0000FF"/>
                </a:solidFill>
              </a:rPr>
              <a:t>Метрическая конвенция, </a:t>
            </a:r>
            <a:r>
              <a:rPr lang="ru-RU" altLang="ru-RU" sz="1400" dirty="0" smtClean="0">
                <a:solidFill>
                  <a:srgbClr val="0000FF"/>
                </a:solidFill>
              </a:rPr>
              <a:t>как основа международного сотрудничества подписавших ее стран.</a:t>
            </a:r>
            <a:endParaRPr lang="en-US" altLang="ru-RU" sz="1400" dirty="0" smtClean="0">
              <a:solidFill>
                <a:srgbClr val="0000FF"/>
              </a:solidFill>
            </a:endParaRPr>
          </a:p>
          <a:p>
            <a:pPr marL="342900" indent="-342900" algn="just">
              <a:spcBef>
                <a:spcPct val="0"/>
              </a:spcBef>
              <a:buFontTx/>
              <a:buAutoNum type="arabicParenR"/>
              <a:defRPr/>
            </a:pPr>
            <a:r>
              <a:rPr lang="ru-RU" altLang="ru-RU" sz="1400" dirty="0" smtClean="0">
                <a:solidFill>
                  <a:srgbClr val="0000FF"/>
                </a:solidFill>
              </a:rPr>
              <a:t>С 1918 по 1927 г происходило внедрение метрической системы в России.</a:t>
            </a:r>
            <a:endParaRPr lang="en-US" altLang="ru-RU" sz="1400" dirty="0" smtClean="0">
              <a:solidFill>
                <a:srgbClr val="0000FF"/>
              </a:solidFill>
            </a:endParaRPr>
          </a:p>
          <a:p>
            <a:pPr marL="342900" indent="-342900" algn="just">
              <a:spcBef>
                <a:spcPct val="0"/>
              </a:spcBef>
              <a:buFontTx/>
              <a:buAutoNum type="arabicParenR"/>
              <a:defRPr/>
            </a:pPr>
            <a:r>
              <a:rPr lang="ru-RU" altLang="ru-RU" sz="1400" dirty="0" smtClean="0">
                <a:solidFill>
                  <a:srgbClr val="0000FF"/>
                </a:solidFill>
              </a:rPr>
              <a:t>После Великой Отечественной войны и до сего времени метрологической работой в нашей стране руководит Государственный комитет по стандартам (</a:t>
            </a:r>
            <a:r>
              <a:rPr lang="ru-RU" altLang="ru-RU" sz="1400" i="1" dirty="0" smtClean="0">
                <a:solidFill>
                  <a:srgbClr val="0000FF"/>
                </a:solidFill>
              </a:rPr>
              <a:t>Госстандарт</a:t>
            </a:r>
            <a:r>
              <a:rPr lang="ru-RU" altLang="ru-RU" sz="1400" dirty="0" smtClean="0">
                <a:solidFill>
                  <a:srgbClr val="0000FF"/>
                </a:solidFill>
              </a:rPr>
              <a:t>).</a:t>
            </a:r>
            <a:endParaRPr lang="en-US" altLang="ru-RU" sz="1400" dirty="0" smtClean="0">
              <a:solidFill>
                <a:srgbClr val="0000FF"/>
              </a:solidFill>
            </a:endParaRPr>
          </a:p>
          <a:p>
            <a:pPr marL="342900" indent="-342900" algn="just">
              <a:spcBef>
                <a:spcPct val="0"/>
              </a:spcBef>
              <a:buFontTx/>
              <a:buAutoNum type="arabicParenR"/>
              <a:defRPr/>
            </a:pPr>
            <a:r>
              <a:rPr lang="ru-RU" altLang="ru-RU" sz="1400" dirty="0" smtClean="0">
                <a:solidFill>
                  <a:srgbClr val="0000FF"/>
                </a:solidFill>
              </a:rPr>
              <a:t>В СССР было создано 3 крупнейших метрологических центра:</a:t>
            </a:r>
            <a:r>
              <a:rPr lang="en-US" altLang="ru-RU" sz="1400" dirty="0" smtClean="0">
                <a:solidFill>
                  <a:srgbClr val="0000FF"/>
                </a:solidFill>
              </a:rPr>
              <a:t> </a:t>
            </a:r>
            <a:r>
              <a:rPr lang="ru-RU" altLang="ru-RU" sz="1400" dirty="0" smtClean="0">
                <a:solidFill>
                  <a:srgbClr val="0000FF"/>
                </a:solidFill>
              </a:rPr>
              <a:t>·Всероссийский научно-исследо­вательский институт метрологии им. Д.И. Менделеева (ВНИИМ) - высшее научное учреждение страны.</a:t>
            </a:r>
            <a:endParaRPr lang="en-US" altLang="ru-RU" sz="1400" dirty="0" smtClean="0">
              <a:solidFill>
                <a:srgbClr val="0000FF"/>
              </a:solidFill>
            </a:endParaRPr>
          </a:p>
          <a:p>
            <a:pPr marL="342900" indent="-342900" algn="just">
              <a:spcBef>
                <a:spcPct val="0"/>
              </a:spcBef>
              <a:buFontTx/>
              <a:buAutoNum type="arabicParenR"/>
              <a:defRPr/>
            </a:pPr>
            <a:r>
              <a:rPr lang="ru-RU" altLang="ru-RU" sz="1400" dirty="0" smtClean="0">
                <a:solidFill>
                  <a:srgbClr val="0000FF"/>
                </a:solidFill>
              </a:rPr>
              <a:t>В 1956 г в Париже была образована </a:t>
            </a:r>
            <a:r>
              <a:rPr lang="ru-RU" altLang="ru-RU" sz="1400" i="1" dirty="0" smtClean="0">
                <a:solidFill>
                  <a:srgbClr val="0000FF"/>
                </a:solidFill>
              </a:rPr>
              <a:t>Международная организация законодательной метрологии </a:t>
            </a:r>
            <a:r>
              <a:rPr lang="ru-RU" altLang="ru-RU" sz="1400" dirty="0" smtClean="0">
                <a:solidFill>
                  <a:srgbClr val="0000FF"/>
                </a:solidFill>
              </a:rPr>
              <a:t>(МОЗМ).</a:t>
            </a:r>
          </a:p>
          <a:p>
            <a:pPr marL="342900" indent="-342900" algn="just">
              <a:spcBef>
                <a:spcPct val="0"/>
              </a:spcBef>
              <a:buFontTx/>
              <a:buAutoNum type="arabicParenR"/>
              <a:defRPr/>
            </a:pPr>
            <a:r>
              <a:rPr lang="ru-RU" altLang="ru-RU" sz="1400" dirty="0" smtClean="0">
                <a:solidFill>
                  <a:srgbClr val="0000FF"/>
                </a:solidFill>
              </a:rPr>
              <a:t>В 1960 г. Международная организация законодательной метрологии (МОЗМ) приняла </a:t>
            </a:r>
            <a:r>
              <a:rPr lang="ru-RU" altLang="ru-RU" sz="1400" i="1" dirty="0" smtClean="0">
                <a:solidFill>
                  <a:srgbClr val="0000FF"/>
                </a:solidFill>
              </a:rPr>
              <a:t>Международную систему единиц ФВ — систему СИ</a:t>
            </a:r>
            <a:endParaRPr lang="ru-RU" altLang="ru-RU" sz="1400" dirty="0" smtClean="0">
              <a:solidFill>
                <a:srgbClr val="0000FF"/>
              </a:solidFill>
            </a:endParaRPr>
          </a:p>
          <a:p>
            <a:pPr algn="just">
              <a:spcBef>
                <a:spcPct val="0"/>
              </a:spcBef>
              <a:buFontTx/>
              <a:buNone/>
              <a:defRPr/>
            </a:pPr>
            <a:endParaRPr lang="ru-RU" altLang="ru-RU" sz="1400" dirty="0" smtClean="0">
              <a:solidFill>
                <a:srgbClr val="0000FF"/>
              </a:solidFill>
            </a:endParaRPr>
          </a:p>
        </p:txBody>
      </p:sp>
      <p:sp>
        <p:nvSpPr>
          <p:cNvPr id="13315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B7A4C5-6D9B-4640-A274-C647DF303DF2}" type="slidenum">
              <a:rPr lang="ru-RU" altLang="ru-RU" smtClean="0"/>
              <a:pPr/>
              <a:t>9</a:t>
            </a:fld>
            <a:endParaRPr lang="ru-RU" altLang="ru-RU" smtClean="0"/>
          </a:p>
        </p:txBody>
      </p:sp>
      <p:pic>
        <p:nvPicPr>
          <p:cNvPr id="13316" name="Picture 5" descr="Картинки по запросу метрологи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5162550"/>
            <a:ext cx="2590800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7" descr="Картинки по запросу метрология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71900" y="5057775"/>
            <a:ext cx="2171700" cy="166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4680</TotalTime>
  <Words>1200</Words>
  <Application>Microsoft Office PowerPoint</Application>
  <PresentationFormat>Экран (4:3)</PresentationFormat>
  <Paragraphs>144</Paragraphs>
  <Slides>21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Arial</vt:lpstr>
      <vt:lpstr>Wingdings</vt:lpstr>
      <vt:lpstr>Оформление по умолчанию</vt:lpstr>
      <vt:lpstr>Microsoft Equation 3.0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Владимир</dc:creator>
  <cp:lastModifiedBy>sh</cp:lastModifiedBy>
  <cp:revision>307</cp:revision>
  <cp:lastPrinted>1601-01-01T00:00:00Z</cp:lastPrinted>
  <dcterms:created xsi:type="dcterms:W3CDTF">1601-01-01T00:00:00Z</dcterms:created>
  <dcterms:modified xsi:type="dcterms:W3CDTF">2020-10-19T09:00:13Z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